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0" r:id="rId2"/>
    <p:sldId id="311" r:id="rId3"/>
    <p:sldId id="297" r:id="rId4"/>
    <p:sldId id="256" r:id="rId5"/>
    <p:sldId id="257" r:id="rId6"/>
    <p:sldId id="260" r:id="rId7"/>
    <p:sldId id="292" r:id="rId8"/>
    <p:sldId id="258" r:id="rId9"/>
    <p:sldId id="259" r:id="rId10"/>
    <p:sldId id="261" r:id="rId11"/>
    <p:sldId id="263" r:id="rId12"/>
    <p:sldId id="265" r:id="rId13"/>
    <p:sldId id="266" r:id="rId14"/>
    <p:sldId id="267" r:id="rId15"/>
    <p:sldId id="268" r:id="rId16"/>
    <p:sldId id="307" r:id="rId17"/>
    <p:sldId id="308" r:id="rId18"/>
    <p:sldId id="309" r:id="rId19"/>
    <p:sldId id="286" r:id="rId20"/>
    <p:sldId id="288" r:id="rId21"/>
    <p:sldId id="264" r:id="rId22"/>
    <p:sldId id="276" r:id="rId23"/>
    <p:sldId id="272" r:id="rId24"/>
    <p:sldId id="273" r:id="rId25"/>
    <p:sldId id="275" r:id="rId26"/>
    <p:sldId id="274" r:id="rId27"/>
    <p:sldId id="271" r:id="rId28"/>
    <p:sldId id="277" r:id="rId29"/>
    <p:sldId id="270" r:id="rId30"/>
    <p:sldId id="262" r:id="rId31"/>
    <p:sldId id="269" r:id="rId32"/>
    <p:sldId id="295" r:id="rId33"/>
    <p:sldId id="279" r:id="rId34"/>
    <p:sldId id="287" r:id="rId35"/>
    <p:sldId id="282" r:id="rId36"/>
    <p:sldId id="284" r:id="rId37"/>
    <p:sldId id="304" r:id="rId38"/>
    <p:sldId id="310" r:id="rId39"/>
    <p:sldId id="302" r:id="rId40"/>
    <p:sldId id="306" r:id="rId41"/>
    <p:sldId id="305" r:id="rId4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78"/>
  </p:normalViewPr>
  <p:slideViewPr>
    <p:cSldViewPr snapToGrid="0" snapToObjects="1">
      <p:cViewPr varScale="1">
        <p:scale>
          <a:sx n="103" d="100"/>
          <a:sy n="103" d="100"/>
        </p:scale>
        <p:origin x="8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FF4C86-255E-7F4F-81A2-046C83374CF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DA3F73D-F596-0B4B-9129-8FA3C0EA6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5D6C36A-C113-2241-876F-BCC78E14BB9E}"/>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5" name="Marcador de pie de página 4">
            <a:extLst>
              <a:ext uri="{FF2B5EF4-FFF2-40B4-BE49-F238E27FC236}">
                <a16:creationId xmlns:a16="http://schemas.microsoft.com/office/drawing/2014/main" id="{B12D37D7-0D3A-8441-AFE4-2E15F4F7CA1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586B050-1DED-5445-A87C-C88FF7371483}"/>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336057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DF3F9-1425-EE4F-97CE-C489D0A95AD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2FF5D8B-8706-EF4E-803B-CAAD9D1605FF}"/>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CDF0BD73-1305-1D4C-A7BA-35B4D087A195}"/>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5" name="Marcador de pie de página 4">
            <a:extLst>
              <a:ext uri="{FF2B5EF4-FFF2-40B4-BE49-F238E27FC236}">
                <a16:creationId xmlns:a16="http://schemas.microsoft.com/office/drawing/2014/main" id="{C3858A6D-7C60-8948-8DAF-3DF82CEF2B1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95EB587-660A-414A-94D1-884937E8B651}"/>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320464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071D95-96A0-C14C-BBAF-BA9AC45FF3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ECFF814-51AE-8B43-AB87-64127E50DA08}"/>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B31EB8D7-B757-D045-973D-6A15D24CD8D1}"/>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5" name="Marcador de pie de página 4">
            <a:extLst>
              <a:ext uri="{FF2B5EF4-FFF2-40B4-BE49-F238E27FC236}">
                <a16:creationId xmlns:a16="http://schemas.microsoft.com/office/drawing/2014/main" id="{89F8D8B5-9A1F-FC40-8B93-E12C7D2AAC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0D12950-3CE9-3748-A665-D0BC8E65AFE7}"/>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4201267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3993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5/4/22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373034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7CCF6C-C2B8-F24E-B4A5-2207A229BA7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B71786B-1A50-E84F-9B4F-62657B5CDC9B}"/>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1AF93B80-ED6F-9049-919E-54D6A39C839F}"/>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5" name="Marcador de pie de página 4">
            <a:extLst>
              <a:ext uri="{FF2B5EF4-FFF2-40B4-BE49-F238E27FC236}">
                <a16:creationId xmlns:a16="http://schemas.microsoft.com/office/drawing/2014/main" id="{11269397-27DC-CB40-ADA8-F1301757607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F478403-27B3-0A4C-9FB9-2EFB3729CEFE}"/>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116115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4F142D-4530-B14D-BCEA-7D0F9D23C42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753504E-E16C-9440-95F2-3764F6AA58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A29BAE5E-6086-804F-BAC2-FA702FB5CA37}"/>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5" name="Marcador de pie de página 4">
            <a:extLst>
              <a:ext uri="{FF2B5EF4-FFF2-40B4-BE49-F238E27FC236}">
                <a16:creationId xmlns:a16="http://schemas.microsoft.com/office/drawing/2014/main" id="{446AA983-0B1E-F840-B387-FEFFDA94E29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B7C2CF4-8CAF-9E49-ADFC-02DCA91EF155}"/>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272824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51EAE9-BFBB-4E4E-838E-657E361973C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1C20DE7-614E-2B4C-8350-94710CA9EB29}"/>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DD86C3F5-8229-9043-AA07-95FF059404AB}"/>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13EE817B-04D0-B548-9AD6-42F8B751B798}"/>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6" name="Marcador de pie de página 5">
            <a:extLst>
              <a:ext uri="{FF2B5EF4-FFF2-40B4-BE49-F238E27FC236}">
                <a16:creationId xmlns:a16="http://schemas.microsoft.com/office/drawing/2014/main" id="{E1ED8467-4D92-BB4F-B4E8-6E0732450D3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E01714F-3567-7D43-873C-F48703DB63CA}"/>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1315731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EC294-7D9D-AD4B-BFC3-C6727F4D59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2BBB8F8-3A79-8E41-AB01-CB5252715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ADEBF9C7-4502-E74F-BD98-A63937FCA888}"/>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C0D25CCB-D271-6241-BE6D-007F572C3B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94E0EB8E-940B-7D4F-9306-925E56474C64}"/>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8D1BDB7B-7E71-4045-A92F-39F306BBCCB5}"/>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8" name="Marcador de pie de página 7">
            <a:extLst>
              <a:ext uri="{FF2B5EF4-FFF2-40B4-BE49-F238E27FC236}">
                <a16:creationId xmlns:a16="http://schemas.microsoft.com/office/drawing/2014/main" id="{6994014B-70AE-4F45-B765-135543128A1D}"/>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703132B2-0387-DF40-BB5D-D0A77F567C30}"/>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44705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99224-C3A2-6147-B975-DC088DF7CE1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F51462B1-07B8-3442-812C-19825FAA9E07}"/>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4" name="Marcador de pie de página 3">
            <a:extLst>
              <a:ext uri="{FF2B5EF4-FFF2-40B4-BE49-F238E27FC236}">
                <a16:creationId xmlns:a16="http://schemas.microsoft.com/office/drawing/2014/main" id="{49420FFF-8CD9-A84F-ADE4-9D033B7D1C6B}"/>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F0043B39-EA3A-4F43-BC1D-4EE6366F10AA}"/>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72966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45DC0F-6053-954D-9A8A-FC90E7787F61}"/>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3" name="Marcador de pie de página 2">
            <a:extLst>
              <a:ext uri="{FF2B5EF4-FFF2-40B4-BE49-F238E27FC236}">
                <a16:creationId xmlns:a16="http://schemas.microsoft.com/office/drawing/2014/main" id="{7D80BF39-D83C-2A40-BCED-DCE2657760E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125DCA1C-2F69-E547-80C9-8A2D476E0342}"/>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2326120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E4257-AEDA-874E-9B2A-93E4440577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7637B60-D23C-B24D-B4A6-ECAF6131D2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D7C53BDF-E426-C041-B142-0E0DEBF0E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3D6D1AA2-D9F5-1040-81BC-8A19D36C7782}"/>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6" name="Marcador de pie de página 5">
            <a:extLst>
              <a:ext uri="{FF2B5EF4-FFF2-40B4-BE49-F238E27FC236}">
                <a16:creationId xmlns:a16="http://schemas.microsoft.com/office/drawing/2014/main" id="{D4868B6B-738E-8341-B797-9F0541E8CC5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649777D-0D5D-954E-B599-1ECC661D38EF}"/>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3224462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DC56A-A1D3-C149-8C9F-89E15537D45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C151D73C-B54A-3846-8271-F6598386BE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D0A2BFCB-2657-E24F-8A5B-3ABE165EA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027BE6F8-9240-EE40-8C0A-E38798E5333E}"/>
              </a:ext>
            </a:extLst>
          </p:cNvPr>
          <p:cNvSpPr>
            <a:spLocks noGrp="1"/>
          </p:cNvSpPr>
          <p:nvPr>
            <p:ph type="dt" sz="half" idx="10"/>
          </p:nvPr>
        </p:nvSpPr>
        <p:spPr/>
        <p:txBody>
          <a:bodyPr/>
          <a:lstStyle/>
          <a:p>
            <a:fld id="{2E83FF74-9C51-354C-9A64-DDC81D98258F}" type="datetimeFigureOut">
              <a:rPr lang="es-CL" smtClean="0"/>
              <a:t>04-05-22</a:t>
            </a:fld>
            <a:endParaRPr lang="es-CL"/>
          </a:p>
        </p:txBody>
      </p:sp>
      <p:sp>
        <p:nvSpPr>
          <p:cNvPr id="6" name="Marcador de pie de página 5">
            <a:extLst>
              <a:ext uri="{FF2B5EF4-FFF2-40B4-BE49-F238E27FC236}">
                <a16:creationId xmlns:a16="http://schemas.microsoft.com/office/drawing/2014/main" id="{3D02834C-5603-3749-A0D7-FD602ACFEF0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71B5EC9-FEDD-7945-91A4-6CBF0D52C4C6}"/>
              </a:ext>
            </a:extLst>
          </p:cNvPr>
          <p:cNvSpPr>
            <a:spLocks noGrp="1"/>
          </p:cNvSpPr>
          <p:nvPr>
            <p:ph type="sldNum" sz="quarter" idx="12"/>
          </p:nvPr>
        </p:nvSpPr>
        <p:spPr/>
        <p:txBody>
          <a:bodyPr/>
          <a:lstStyle/>
          <a:p>
            <a:fld id="{884A5ECA-864E-9245-B43C-32B14D79E295}" type="slidenum">
              <a:rPr lang="es-CL" smtClean="0"/>
              <a:t>‹Nº›</a:t>
            </a:fld>
            <a:endParaRPr lang="es-CL"/>
          </a:p>
        </p:txBody>
      </p:sp>
    </p:spTree>
    <p:extLst>
      <p:ext uri="{BB962C8B-B14F-4D97-AF65-F5344CB8AC3E}">
        <p14:creationId xmlns:p14="http://schemas.microsoft.com/office/powerpoint/2010/main" val="397564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A9A65A-C71E-C047-89D8-8B7F33AEB9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908590C-85FF-2D47-9774-F94B79802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F1CEF068-4C59-604B-AC7D-E6676CCAA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3FF74-9C51-354C-9A64-DDC81D98258F}" type="datetimeFigureOut">
              <a:rPr lang="es-CL" smtClean="0"/>
              <a:t>04-05-22</a:t>
            </a:fld>
            <a:endParaRPr lang="es-CL"/>
          </a:p>
        </p:txBody>
      </p:sp>
      <p:sp>
        <p:nvSpPr>
          <p:cNvPr id="5" name="Marcador de pie de página 4">
            <a:extLst>
              <a:ext uri="{FF2B5EF4-FFF2-40B4-BE49-F238E27FC236}">
                <a16:creationId xmlns:a16="http://schemas.microsoft.com/office/drawing/2014/main" id="{3FB3B029-BC72-2844-878A-D7EB638CAE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EAC618C0-190D-1744-9406-5AC31DFBD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A5ECA-864E-9245-B43C-32B14D79E295}" type="slidenum">
              <a:rPr lang="es-CL" smtClean="0"/>
              <a:t>‹Nº›</a:t>
            </a:fld>
            <a:endParaRPr lang="es-CL"/>
          </a:p>
        </p:txBody>
      </p:sp>
    </p:spTree>
    <p:extLst>
      <p:ext uri="{BB962C8B-B14F-4D97-AF65-F5344CB8AC3E}">
        <p14:creationId xmlns:p14="http://schemas.microsoft.com/office/powerpoint/2010/main" val="2050630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1524000" y="0"/>
            <a:ext cx="9144000" cy="6858000"/>
          </a:xfrm>
          <a:prstGeom prst="rect">
            <a:avLst/>
          </a:prstGeom>
          <a:blipFill>
            <a:blip r:embed="rId2" cstate="print"/>
            <a:stretch>
              <a:fillRect/>
            </a:stretch>
          </a:blipFill>
        </p:spPr>
        <p:txBody>
          <a:bodyPr wrap="square" lIns="0" tIns="0" rIns="0" bIns="0" rtlCol="0"/>
          <a:lstStyle/>
          <a:p>
            <a:pPr>
              <a:defRPr/>
            </a:pPr>
            <a:endParaRPr kern="0">
              <a:solidFill>
                <a:prstClr val="black"/>
              </a:solidFill>
            </a:endParaRPr>
          </a:p>
        </p:txBody>
      </p:sp>
      <p:sp>
        <p:nvSpPr>
          <p:cNvPr id="2" name="1 Título"/>
          <p:cNvSpPr>
            <a:spLocks noGrp="1"/>
          </p:cNvSpPr>
          <p:nvPr>
            <p:ph type="ctrTitle"/>
          </p:nvPr>
        </p:nvSpPr>
        <p:spPr>
          <a:xfrm>
            <a:off x="2209800" y="2420889"/>
            <a:ext cx="7772400" cy="1470025"/>
          </a:xfrm>
        </p:spPr>
        <p:txBody>
          <a:bodyPr>
            <a:noAutofit/>
          </a:bodyPr>
          <a:lstStyle/>
          <a:p>
            <a:r>
              <a:rPr lang="es-MX" sz="3200" dirty="0"/>
              <a:t>Planteamiento de la Agrupación de Ingenieros Forestales por el Bosque Nativo acerca del Proyecto de Ley que crea el Servicio de Biodiversidad y Áreas Protegidas (SBAP)</a:t>
            </a:r>
            <a:endParaRPr lang="es-CL" sz="3200" dirty="0"/>
          </a:p>
        </p:txBody>
      </p:sp>
      <p:sp>
        <p:nvSpPr>
          <p:cNvPr id="3" name="2 Subtítulo"/>
          <p:cNvSpPr>
            <a:spLocks noGrp="1"/>
          </p:cNvSpPr>
          <p:nvPr>
            <p:ph type="subTitle" idx="1"/>
          </p:nvPr>
        </p:nvSpPr>
        <p:spPr>
          <a:xfrm>
            <a:off x="2895600" y="5661248"/>
            <a:ext cx="6400800" cy="720080"/>
          </a:xfrm>
        </p:spPr>
        <p:txBody>
          <a:bodyPr>
            <a:normAutofit/>
          </a:bodyPr>
          <a:lstStyle/>
          <a:p>
            <a:r>
              <a:rPr lang="es-MX" sz="2800" dirty="0"/>
              <a:t>03 de Mayo de 2022</a:t>
            </a:r>
            <a:endParaRPr lang="es-CL" sz="2800" dirty="0"/>
          </a:p>
        </p:txBody>
      </p:sp>
    </p:spTree>
    <p:extLst>
      <p:ext uri="{BB962C8B-B14F-4D97-AF65-F5344CB8AC3E}">
        <p14:creationId xmlns:p14="http://schemas.microsoft.com/office/powerpoint/2010/main" val="2907786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91544" y="1556793"/>
            <a:ext cx="8229600" cy="395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3 Conector recto"/>
          <p:cNvCxnSpPr/>
          <p:nvPr/>
        </p:nvCxnSpPr>
        <p:spPr>
          <a:xfrm>
            <a:off x="4727848" y="2276872"/>
            <a:ext cx="4464496"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5" name="4 CuadroTexto"/>
          <p:cNvSpPr txBox="1"/>
          <p:nvPr/>
        </p:nvSpPr>
        <p:spPr>
          <a:xfrm>
            <a:off x="1847528" y="620688"/>
            <a:ext cx="8136904" cy="369332"/>
          </a:xfrm>
          <a:prstGeom prst="rect">
            <a:avLst/>
          </a:prstGeom>
          <a:noFill/>
          <a:ln w="9525">
            <a:solidFill>
              <a:schemeClr val="tx1"/>
            </a:solidFill>
          </a:ln>
        </p:spPr>
        <p:txBody>
          <a:bodyPr wrap="square" rtlCol="0">
            <a:spAutoFit/>
          </a:bodyPr>
          <a:lstStyle/>
          <a:p>
            <a:r>
              <a:rPr lang="es-MX" dirty="0"/>
              <a:t>Cuestionamientos al Consejo de Ministros para la Sustentabilidad: Estudio U. Católica</a:t>
            </a:r>
            <a:endParaRPr lang="es-CL" dirty="0"/>
          </a:p>
        </p:txBody>
      </p:sp>
    </p:spTree>
    <p:extLst>
      <p:ext uri="{BB962C8B-B14F-4D97-AF65-F5344CB8AC3E}">
        <p14:creationId xmlns:p14="http://schemas.microsoft.com/office/powerpoint/2010/main" val="28709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48110"/>
            <a:ext cx="9161463" cy="4726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419" y="5674891"/>
            <a:ext cx="9161463" cy="615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9 Conector recto"/>
          <p:cNvCxnSpPr/>
          <p:nvPr/>
        </p:nvCxnSpPr>
        <p:spPr>
          <a:xfrm>
            <a:off x="2639616" y="5877272"/>
            <a:ext cx="7776864"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12" name="11 Conector recto"/>
          <p:cNvCxnSpPr/>
          <p:nvPr/>
        </p:nvCxnSpPr>
        <p:spPr>
          <a:xfrm>
            <a:off x="1622770" y="6060876"/>
            <a:ext cx="3033070"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7" name="6 CuadroTexto"/>
          <p:cNvSpPr txBox="1"/>
          <p:nvPr/>
        </p:nvSpPr>
        <p:spPr>
          <a:xfrm>
            <a:off x="1919536" y="436022"/>
            <a:ext cx="8496944" cy="369332"/>
          </a:xfrm>
          <a:prstGeom prst="rect">
            <a:avLst/>
          </a:prstGeom>
          <a:noFill/>
          <a:ln w="9525">
            <a:solidFill>
              <a:schemeClr val="tx1"/>
            </a:solidFill>
          </a:ln>
        </p:spPr>
        <p:txBody>
          <a:bodyPr wrap="square" rtlCol="0">
            <a:spAutoFit/>
          </a:bodyPr>
          <a:lstStyle/>
          <a:p>
            <a:r>
              <a:rPr lang="es-MX" dirty="0"/>
              <a:t>Cuestionamientos al Consejo de Ministros para la Sustentabilidad:  Comisión Diputados</a:t>
            </a:r>
            <a:endParaRPr lang="es-CL" dirty="0"/>
          </a:p>
        </p:txBody>
      </p:sp>
    </p:spTree>
    <p:extLst>
      <p:ext uri="{BB962C8B-B14F-4D97-AF65-F5344CB8AC3E}">
        <p14:creationId xmlns:p14="http://schemas.microsoft.com/office/powerpoint/2010/main" val="3747124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87" t="9977" r="23415" b="16284"/>
          <a:stretch/>
        </p:blipFill>
        <p:spPr bwMode="auto">
          <a:xfrm>
            <a:off x="2492549" y="1052736"/>
            <a:ext cx="6912768" cy="533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017714" y="301954"/>
            <a:ext cx="8254751" cy="646331"/>
          </a:xfrm>
          <a:prstGeom prst="rect">
            <a:avLst/>
          </a:prstGeom>
          <a:noFill/>
          <a:ln w="9525">
            <a:solidFill>
              <a:schemeClr val="tx1"/>
            </a:solidFill>
          </a:ln>
        </p:spPr>
        <p:txBody>
          <a:bodyPr wrap="square" rtlCol="0">
            <a:spAutoFit/>
          </a:bodyPr>
          <a:lstStyle/>
          <a:p>
            <a:r>
              <a:rPr lang="es-MX" dirty="0"/>
              <a:t>Injerencia del Consejo de Ministros para la Sustentabilidad en aspectos clave en Áreas Silvestres Protegidas. Ejemplo: Reducción superficie de </a:t>
            </a:r>
            <a:r>
              <a:rPr lang="es-MX" b="1" dirty="0"/>
              <a:t>Parque Nacional Patagonia</a:t>
            </a:r>
            <a:endParaRPr lang="es-CL" b="1" dirty="0"/>
          </a:p>
        </p:txBody>
      </p:sp>
    </p:spTree>
    <p:extLst>
      <p:ext uri="{BB962C8B-B14F-4D97-AF65-F5344CB8AC3E}">
        <p14:creationId xmlns:p14="http://schemas.microsoft.com/office/powerpoint/2010/main" val="731820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p:nvPr/>
        </p:nvPicPr>
        <p:blipFill rotWithShape="1">
          <a:blip r:embed="rId3"/>
          <a:srcRect l="19184" t="17633" r="20395" b="9048"/>
          <a:stretch/>
        </p:blipFill>
        <p:spPr bwMode="auto">
          <a:xfrm>
            <a:off x="2135560" y="1196752"/>
            <a:ext cx="7704856" cy="5472608"/>
          </a:xfrm>
          <a:prstGeom prst="rect">
            <a:avLst/>
          </a:prstGeom>
          <a:ln>
            <a:noFill/>
          </a:ln>
          <a:extLst>
            <a:ext uri="{53640926-AAD7-44D8-BBD7-CCE9431645EC}">
              <a14:shadowObscured xmlns:a14="http://schemas.microsoft.com/office/drawing/2010/main"/>
            </a:ext>
          </a:extLst>
        </p:spPr>
      </p:pic>
      <p:sp>
        <p:nvSpPr>
          <p:cNvPr id="5" name="4 CuadroTexto"/>
          <p:cNvSpPr txBox="1"/>
          <p:nvPr/>
        </p:nvSpPr>
        <p:spPr>
          <a:xfrm>
            <a:off x="2017714" y="301954"/>
            <a:ext cx="8254751" cy="646331"/>
          </a:xfrm>
          <a:prstGeom prst="rect">
            <a:avLst/>
          </a:prstGeom>
          <a:noFill/>
          <a:ln w="9525">
            <a:solidFill>
              <a:schemeClr val="tx1"/>
            </a:solidFill>
          </a:ln>
        </p:spPr>
        <p:txBody>
          <a:bodyPr wrap="square" rtlCol="0">
            <a:spAutoFit/>
          </a:bodyPr>
          <a:lstStyle/>
          <a:p>
            <a:r>
              <a:rPr lang="es-MX" dirty="0"/>
              <a:t>Injerencia del Consejo de Ministros para la Sustentabilidad en aspectos clave en Áreas Silvestres Protegidas. Ejemplo: Reducción superficie de </a:t>
            </a:r>
            <a:r>
              <a:rPr lang="es-MX" b="1" dirty="0"/>
              <a:t>Parque Nacional Patagonia</a:t>
            </a:r>
            <a:endParaRPr lang="es-CL" b="1" dirty="0"/>
          </a:p>
        </p:txBody>
      </p:sp>
    </p:spTree>
    <p:extLst>
      <p:ext uri="{BB962C8B-B14F-4D97-AF65-F5344CB8AC3E}">
        <p14:creationId xmlns:p14="http://schemas.microsoft.com/office/powerpoint/2010/main" val="2949653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05262" y="1541586"/>
            <a:ext cx="5298851" cy="259246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4223514"/>
            <a:ext cx="6946925" cy="24525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6 Conector recto"/>
          <p:cNvCxnSpPr/>
          <p:nvPr/>
        </p:nvCxnSpPr>
        <p:spPr>
          <a:xfrm>
            <a:off x="2351585" y="5819328"/>
            <a:ext cx="6103803"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9" name="8 Conector recto"/>
          <p:cNvCxnSpPr/>
          <p:nvPr/>
        </p:nvCxnSpPr>
        <p:spPr>
          <a:xfrm>
            <a:off x="2063552" y="6093296"/>
            <a:ext cx="4234830"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10" name="9 CuadroTexto"/>
          <p:cNvSpPr txBox="1"/>
          <p:nvPr/>
        </p:nvSpPr>
        <p:spPr>
          <a:xfrm>
            <a:off x="1812877" y="188640"/>
            <a:ext cx="8383976" cy="923330"/>
          </a:xfrm>
          <a:prstGeom prst="rect">
            <a:avLst/>
          </a:prstGeom>
          <a:noFill/>
          <a:ln w="9525">
            <a:solidFill>
              <a:schemeClr val="tx1"/>
            </a:solidFill>
          </a:ln>
        </p:spPr>
        <p:txBody>
          <a:bodyPr wrap="square" rtlCol="0">
            <a:spAutoFit/>
          </a:bodyPr>
          <a:lstStyle/>
          <a:p>
            <a:pPr algn="just"/>
            <a:r>
              <a:rPr lang="es-MX" dirty="0"/>
              <a:t>Injerencia del Consejo de Ministros para la Sustentabilidad  en aspectos clave en Áreas Silvestres Protegidas. Ejemplo:  </a:t>
            </a:r>
            <a:r>
              <a:rPr lang="es-MX" b="1" dirty="0"/>
              <a:t>Exclusión de PN Pumalín Douglas Tompkins de la faja de la Ruta Austral que lo cruza, en un ancho de 100 metros</a:t>
            </a:r>
            <a:endParaRPr lang="es-CL" b="1" dirty="0"/>
          </a:p>
        </p:txBody>
      </p:sp>
      <p:sp>
        <p:nvSpPr>
          <p:cNvPr id="12" name="11 CuadroTexto"/>
          <p:cNvSpPr txBox="1"/>
          <p:nvPr/>
        </p:nvSpPr>
        <p:spPr>
          <a:xfrm>
            <a:off x="7490843" y="1268760"/>
            <a:ext cx="2706011" cy="2862322"/>
          </a:xfrm>
          <a:prstGeom prst="rect">
            <a:avLst/>
          </a:prstGeom>
          <a:noFill/>
          <a:ln w="25400">
            <a:solidFill>
              <a:srgbClr val="FFC000"/>
            </a:solidFill>
          </a:ln>
        </p:spPr>
        <p:txBody>
          <a:bodyPr wrap="square" rtlCol="0">
            <a:spAutoFit/>
          </a:bodyPr>
          <a:lstStyle/>
          <a:p>
            <a:pPr algn="just"/>
            <a:r>
              <a:rPr lang="es-MX" dirty="0"/>
              <a:t>Objetivo de la Exclusión: Evitar al MOP tener que someter a Evaluación Ambiental y a asumir el costo de ejecutar medidas de mitigación para reducir atropellos en la faja de la  Ruta Austral que cruza </a:t>
            </a:r>
            <a:r>
              <a:rPr lang="es-MX" b="1" dirty="0"/>
              <a:t>Parque Nacional Pumalín Douglas Tompkins</a:t>
            </a:r>
            <a:endParaRPr lang="es-CL" b="1" dirty="0"/>
          </a:p>
        </p:txBody>
      </p:sp>
    </p:spTree>
    <p:extLst>
      <p:ext uri="{BB962C8B-B14F-4D97-AF65-F5344CB8AC3E}">
        <p14:creationId xmlns:p14="http://schemas.microsoft.com/office/powerpoint/2010/main" val="483716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426" y="4365104"/>
            <a:ext cx="8229600" cy="20485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1126865"/>
            <a:ext cx="6012160" cy="310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5 Conector recto"/>
          <p:cNvCxnSpPr/>
          <p:nvPr/>
        </p:nvCxnSpPr>
        <p:spPr>
          <a:xfrm>
            <a:off x="3071664" y="5517232"/>
            <a:ext cx="6768752"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9" name="8 Conector recto"/>
          <p:cNvCxnSpPr/>
          <p:nvPr/>
        </p:nvCxnSpPr>
        <p:spPr>
          <a:xfrm>
            <a:off x="1991544" y="5733256"/>
            <a:ext cx="864096"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12" name="11 CuadroTexto"/>
          <p:cNvSpPr txBox="1"/>
          <p:nvPr/>
        </p:nvSpPr>
        <p:spPr>
          <a:xfrm>
            <a:off x="1812877" y="188640"/>
            <a:ext cx="8383976" cy="923330"/>
          </a:xfrm>
          <a:prstGeom prst="rect">
            <a:avLst/>
          </a:prstGeom>
          <a:noFill/>
          <a:ln w="9525">
            <a:solidFill>
              <a:schemeClr val="tx1"/>
            </a:solidFill>
          </a:ln>
        </p:spPr>
        <p:txBody>
          <a:bodyPr wrap="square" rtlCol="0">
            <a:spAutoFit/>
          </a:bodyPr>
          <a:lstStyle/>
          <a:p>
            <a:pPr algn="just"/>
            <a:r>
              <a:rPr lang="es-MX" dirty="0"/>
              <a:t>Injerencia del Consejo de Ministros para la Sustentabilidad  en aspectos clave en Áreas Silvestres Protegidas. Ejemplo:  </a:t>
            </a:r>
            <a:r>
              <a:rPr lang="es-MX" b="1" dirty="0"/>
              <a:t>Exclusión de PN Pumalín Douglas Tompkins de la faja de la Ruta Austral que lo cruza, en un ancho de 100 metros</a:t>
            </a:r>
            <a:endParaRPr lang="es-CL" b="1" dirty="0"/>
          </a:p>
        </p:txBody>
      </p:sp>
      <p:sp>
        <p:nvSpPr>
          <p:cNvPr id="13" name="12 CuadroTexto"/>
          <p:cNvSpPr txBox="1"/>
          <p:nvPr/>
        </p:nvSpPr>
        <p:spPr>
          <a:xfrm>
            <a:off x="7604324" y="1362034"/>
            <a:ext cx="2706011" cy="2862322"/>
          </a:xfrm>
          <a:prstGeom prst="rect">
            <a:avLst/>
          </a:prstGeom>
          <a:noFill/>
          <a:ln w="25400">
            <a:solidFill>
              <a:srgbClr val="FFC000"/>
            </a:solidFill>
          </a:ln>
        </p:spPr>
        <p:txBody>
          <a:bodyPr wrap="square" rtlCol="0">
            <a:spAutoFit/>
          </a:bodyPr>
          <a:lstStyle/>
          <a:p>
            <a:pPr algn="just"/>
            <a:r>
              <a:rPr lang="es-MX" dirty="0"/>
              <a:t>Objetivo de la Exclusión: Evitar al MOP tener que someter a Evaluación Ambiental y a asumir el costo de ejecutar medidas de mitigación para reducir atropellos en la faja de la  Ruta Austral que cruza </a:t>
            </a:r>
            <a:r>
              <a:rPr lang="es-MX" b="1" dirty="0"/>
              <a:t>Parque Nacional Pumalín Douglas Tompkins</a:t>
            </a:r>
            <a:endParaRPr lang="es-CL" b="1" dirty="0"/>
          </a:p>
        </p:txBody>
      </p:sp>
    </p:spTree>
    <p:extLst>
      <p:ext uri="{BB962C8B-B14F-4D97-AF65-F5344CB8AC3E}">
        <p14:creationId xmlns:p14="http://schemas.microsoft.com/office/powerpoint/2010/main" val="2999574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812877" y="188640"/>
            <a:ext cx="8383976" cy="923330"/>
          </a:xfrm>
          <a:prstGeom prst="rect">
            <a:avLst/>
          </a:prstGeom>
          <a:noFill/>
          <a:ln w="9525">
            <a:solidFill>
              <a:schemeClr val="tx1"/>
            </a:solidFill>
          </a:ln>
        </p:spPr>
        <p:txBody>
          <a:bodyPr wrap="square" rtlCol="0">
            <a:spAutoFit/>
          </a:bodyPr>
          <a:lstStyle/>
          <a:p>
            <a:pPr algn="just"/>
            <a:r>
              <a:rPr lang="es-MX" dirty="0"/>
              <a:t>Consecuencias de excluir de protección especial la faja de la Ruta Austral que cruza Parque Nacional Pumalín Douglas Tompkins .  </a:t>
            </a:r>
            <a:r>
              <a:rPr lang="es-MX" b="1" dirty="0"/>
              <a:t>Decisión adoptada por el Consejo de Ministros para La Sustentabilidad (MMA)</a:t>
            </a:r>
            <a:endParaRPr lang="es-CL" b="1" dirty="0"/>
          </a:p>
        </p:txBody>
      </p:sp>
      <p:sp>
        <p:nvSpPr>
          <p:cNvPr id="11" name="10 CuadroTexto"/>
          <p:cNvSpPr txBox="1"/>
          <p:nvPr/>
        </p:nvSpPr>
        <p:spPr>
          <a:xfrm>
            <a:off x="7608169" y="1574789"/>
            <a:ext cx="2706011" cy="2862322"/>
          </a:xfrm>
          <a:prstGeom prst="rect">
            <a:avLst/>
          </a:prstGeom>
          <a:noFill/>
          <a:ln w="25400">
            <a:solidFill>
              <a:srgbClr val="FFC000"/>
            </a:solidFill>
          </a:ln>
        </p:spPr>
        <p:txBody>
          <a:bodyPr wrap="square" rtlCol="0">
            <a:spAutoFit/>
          </a:bodyPr>
          <a:lstStyle/>
          <a:p>
            <a:pPr algn="just"/>
            <a:r>
              <a:rPr lang="es-MX" dirty="0"/>
              <a:t>Objetivo de la Exclusión: Evitar al MOP tener que someter a Evaluación Ambiental y a asumir el costo de ejecutar medidas de mitigación para reducir atropellos en la faja de la  Ruta Austral que cruza </a:t>
            </a:r>
            <a:r>
              <a:rPr lang="es-MX" b="1" dirty="0"/>
              <a:t>Parque Nacional  Pumalín Douglas Tompkins</a:t>
            </a:r>
            <a:endParaRPr lang="es-CL" b="1" dirty="0"/>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878" y="1134468"/>
            <a:ext cx="3449091" cy="4598788"/>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37" y="1134469"/>
            <a:ext cx="1841151" cy="409713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574815" y="3878876"/>
            <a:ext cx="1851450" cy="4120053"/>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566147" y="4222555"/>
            <a:ext cx="2151456" cy="2868607"/>
          </a:xfrm>
          <a:prstGeom prst="rect">
            <a:avLst/>
          </a:prstGeom>
        </p:spPr>
      </p:pic>
    </p:spTree>
    <p:extLst>
      <p:ext uri="{BB962C8B-B14F-4D97-AF65-F5344CB8AC3E}">
        <p14:creationId xmlns:p14="http://schemas.microsoft.com/office/powerpoint/2010/main" val="3497070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843" y="1955620"/>
            <a:ext cx="4172541" cy="2769524"/>
          </a:xfrm>
          <a:prstGeom prst="rect">
            <a:avLst/>
          </a:prstGeom>
        </p:spPr>
      </p:pic>
      <p:sp>
        <p:nvSpPr>
          <p:cNvPr id="9" name="8 CuadroTexto"/>
          <p:cNvSpPr txBox="1"/>
          <p:nvPr/>
        </p:nvSpPr>
        <p:spPr>
          <a:xfrm>
            <a:off x="2076484" y="476673"/>
            <a:ext cx="7907948" cy="646331"/>
          </a:xfrm>
          <a:prstGeom prst="rect">
            <a:avLst/>
          </a:prstGeom>
          <a:noFill/>
          <a:ln w="28575">
            <a:solidFill>
              <a:srgbClr val="FFC000"/>
            </a:solidFill>
          </a:ln>
        </p:spPr>
        <p:txBody>
          <a:bodyPr wrap="square" rtlCol="0">
            <a:spAutoFit/>
          </a:bodyPr>
          <a:lstStyle/>
          <a:p>
            <a:pPr algn="just"/>
            <a:r>
              <a:rPr lang="es-MX" dirty="0"/>
              <a:t>Ejemplos de medidas de mitigación de atropellos de fauna adoptadas en las obras viales de otros países, cuyos gobiernos han asumido el costo</a:t>
            </a:r>
            <a:endParaRPr lang="es-CL" b="1" dirty="0"/>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250" y="3865850"/>
            <a:ext cx="4682751" cy="2841578"/>
          </a:xfrm>
          <a:prstGeom prst="rect">
            <a:avLst/>
          </a:prstGeom>
        </p:spPr>
      </p:pic>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091" y="4912857"/>
            <a:ext cx="2782498" cy="1916832"/>
          </a:xfrm>
          <a:prstGeom prst="rect">
            <a:avLst/>
          </a:prstGeom>
        </p:spPr>
      </p:pic>
      <p:pic>
        <p:nvPicPr>
          <p:cNvPr id="13" name="12 Imagen"/>
          <p:cNvPicPr/>
          <p:nvPr/>
        </p:nvPicPr>
        <p:blipFill rotWithShape="1">
          <a:blip r:embed="rId5"/>
          <a:srcRect t="21585" r="54590" b="37230"/>
          <a:stretch/>
        </p:blipFill>
        <p:spPr bwMode="auto">
          <a:xfrm>
            <a:off x="6082388" y="1484784"/>
            <a:ext cx="4406101" cy="22322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1007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812877" y="188640"/>
            <a:ext cx="8383976" cy="923330"/>
          </a:xfrm>
          <a:prstGeom prst="rect">
            <a:avLst/>
          </a:prstGeom>
          <a:noFill/>
          <a:ln w="9525">
            <a:solidFill>
              <a:schemeClr val="tx1"/>
            </a:solidFill>
          </a:ln>
        </p:spPr>
        <p:txBody>
          <a:bodyPr wrap="square" rtlCol="0">
            <a:spAutoFit/>
          </a:bodyPr>
          <a:lstStyle/>
          <a:p>
            <a:pPr algn="just"/>
            <a:r>
              <a:rPr lang="es-MX" dirty="0"/>
              <a:t>Otra decisión similar del Consejo de Ministros para la Sustentabilidad (MMA): Exclusión de </a:t>
            </a:r>
            <a:r>
              <a:rPr lang="es-MX" b="1" dirty="0"/>
              <a:t>Parque Nacional Cerro Castillo en la región de Aysén de la faja de la Ruta Austral que lo cruza </a:t>
            </a:r>
            <a:endParaRPr lang="es-CL" dirty="0"/>
          </a:p>
        </p:txBody>
      </p:sp>
      <p:pic>
        <p:nvPicPr>
          <p:cNvPr id="11" name="10 Imagen"/>
          <p:cNvPicPr/>
          <p:nvPr/>
        </p:nvPicPr>
        <p:blipFill rotWithShape="1">
          <a:blip r:embed="rId2"/>
          <a:srcRect l="23983" t="15161" r="33623" b="10766"/>
          <a:stretch/>
        </p:blipFill>
        <p:spPr bwMode="auto">
          <a:xfrm>
            <a:off x="1703512" y="1268760"/>
            <a:ext cx="6192688" cy="5472608"/>
          </a:xfrm>
          <a:prstGeom prst="rect">
            <a:avLst/>
          </a:prstGeom>
          <a:ln>
            <a:noFill/>
          </a:ln>
          <a:extLst>
            <a:ext uri="{53640926-AAD7-44D8-BBD7-CCE9431645EC}">
              <a14:shadowObscured xmlns:a14="http://schemas.microsoft.com/office/drawing/2010/main"/>
            </a:ext>
          </a:extLst>
        </p:spPr>
      </p:pic>
      <p:cxnSp>
        <p:nvCxnSpPr>
          <p:cNvPr id="15" name="14 Conector recto"/>
          <p:cNvCxnSpPr/>
          <p:nvPr/>
        </p:nvCxnSpPr>
        <p:spPr>
          <a:xfrm>
            <a:off x="1812877" y="6741368"/>
            <a:ext cx="3708412"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7" name="6 CuadroTexto"/>
          <p:cNvSpPr txBox="1"/>
          <p:nvPr/>
        </p:nvSpPr>
        <p:spPr>
          <a:xfrm>
            <a:off x="7873306" y="1558903"/>
            <a:ext cx="2706011" cy="2862322"/>
          </a:xfrm>
          <a:prstGeom prst="rect">
            <a:avLst/>
          </a:prstGeom>
          <a:noFill/>
          <a:ln w="25400">
            <a:solidFill>
              <a:srgbClr val="FFC000"/>
            </a:solidFill>
          </a:ln>
        </p:spPr>
        <p:txBody>
          <a:bodyPr wrap="square" rtlCol="0">
            <a:spAutoFit/>
          </a:bodyPr>
          <a:lstStyle/>
          <a:p>
            <a:pPr algn="just"/>
            <a:r>
              <a:rPr lang="es-MX" dirty="0"/>
              <a:t>Objetivo de la Exclusión: Evitar al MOP tener que someter a Evaluación Ambiental y a asumir el costo de ejecutar medidas de mitigación para reducir atropellos en la faja de la  Ruta Austral que cruza </a:t>
            </a:r>
            <a:r>
              <a:rPr lang="es-MX" b="1" dirty="0"/>
              <a:t>Parque Nacional Cerro Castillo</a:t>
            </a:r>
            <a:endParaRPr lang="es-CL" b="1" dirty="0"/>
          </a:p>
        </p:txBody>
      </p:sp>
      <p:sp>
        <p:nvSpPr>
          <p:cNvPr id="8" name="7 Elipse"/>
          <p:cNvSpPr/>
          <p:nvPr/>
        </p:nvSpPr>
        <p:spPr>
          <a:xfrm>
            <a:off x="2279576" y="2498742"/>
            <a:ext cx="1728192" cy="4262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60372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Marcador de contenido"/>
          <p:cNvPicPr>
            <a:picLocks noGrp="1"/>
          </p:cNvPicPr>
          <p:nvPr>
            <p:ph idx="1"/>
          </p:nvPr>
        </p:nvPicPr>
        <p:blipFill rotWithShape="1">
          <a:blip r:embed="rId3"/>
          <a:srcRect l="23826" t="21113" r="23792" b="29466"/>
          <a:stretch/>
        </p:blipFill>
        <p:spPr bwMode="auto">
          <a:xfrm>
            <a:off x="2430784" y="2060848"/>
            <a:ext cx="7337624" cy="4176464"/>
          </a:xfrm>
          <a:prstGeom prst="rect">
            <a:avLst/>
          </a:prstGeom>
          <a:ln>
            <a:noFill/>
          </a:ln>
          <a:extLst>
            <a:ext uri="{53640926-AAD7-44D8-BBD7-CCE9431645EC}">
              <a14:shadowObscured xmlns:a14="http://schemas.microsoft.com/office/drawing/2010/main"/>
            </a:ext>
          </a:extLst>
        </p:spPr>
      </p:pic>
      <p:sp>
        <p:nvSpPr>
          <p:cNvPr id="5" name="4 CuadroTexto"/>
          <p:cNvSpPr txBox="1"/>
          <p:nvPr/>
        </p:nvSpPr>
        <p:spPr>
          <a:xfrm>
            <a:off x="2567608" y="476672"/>
            <a:ext cx="7200801" cy="923330"/>
          </a:xfrm>
          <a:prstGeom prst="rect">
            <a:avLst/>
          </a:prstGeom>
          <a:noFill/>
          <a:ln w="9525">
            <a:solidFill>
              <a:schemeClr val="tx1"/>
            </a:solidFill>
          </a:ln>
        </p:spPr>
        <p:txBody>
          <a:bodyPr wrap="square" rtlCol="0">
            <a:spAutoFit/>
          </a:bodyPr>
          <a:lstStyle/>
          <a:p>
            <a:r>
              <a:rPr lang="es-MX" b="1" dirty="0"/>
              <a:t>Proyecto de Ley SBAP</a:t>
            </a:r>
            <a:r>
              <a:rPr lang="es-MX" dirty="0"/>
              <a:t>: </a:t>
            </a:r>
          </a:p>
          <a:p>
            <a:r>
              <a:rPr lang="es-MX" dirty="0"/>
              <a:t>El Proyecto de ley  SBAP subordina el nuevo servicio al Consejo de Ministros para la Sustentabilidad y lo condiciona a sus decisiones</a:t>
            </a:r>
            <a:endParaRPr lang="es-CL" dirty="0"/>
          </a:p>
        </p:txBody>
      </p:sp>
      <p:cxnSp>
        <p:nvCxnSpPr>
          <p:cNvPr id="6" name="5 Conector recto"/>
          <p:cNvCxnSpPr/>
          <p:nvPr/>
        </p:nvCxnSpPr>
        <p:spPr>
          <a:xfrm>
            <a:off x="3935760" y="4509120"/>
            <a:ext cx="5733206"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7" name="6 Conector recto"/>
          <p:cNvCxnSpPr/>
          <p:nvPr/>
        </p:nvCxnSpPr>
        <p:spPr>
          <a:xfrm>
            <a:off x="2681140" y="4797152"/>
            <a:ext cx="5359077"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5966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1524000" y="0"/>
            <a:ext cx="9144000" cy="6858000"/>
          </a:xfrm>
          <a:prstGeom prst="rect">
            <a:avLst/>
          </a:prstGeom>
          <a:blipFill>
            <a:blip r:embed="rId2" cstate="print"/>
            <a:stretch>
              <a:fillRect/>
            </a:stretch>
          </a:blipFill>
        </p:spPr>
        <p:txBody>
          <a:bodyPr wrap="square" lIns="0" tIns="0" rIns="0" bIns="0" rtlCol="0"/>
          <a:lstStyle/>
          <a:p>
            <a:pPr>
              <a:defRPr/>
            </a:pPr>
            <a:endParaRPr b="1" kern="0" dirty="0">
              <a:solidFill>
                <a:prstClr val="black"/>
              </a:solidFill>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545" y="1095203"/>
            <a:ext cx="2660073" cy="199505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45" y="3090257"/>
            <a:ext cx="2660073" cy="1772689"/>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544" y="4751763"/>
            <a:ext cx="2660074" cy="1995055"/>
          </a:xfrm>
          <a:prstGeom prst="rect">
            <a:avLst/>
          </a:prstGeom>
        </p:spPr>
      </p:pic>
      <p:sp>
        <p:nvSpPr>
          <p:cNvPr id="11" name="1 Título"/>
          <p:cNvSpPr>
            <a:spLocks noGrp="1"/>
          </p:cNvSpPr>
          <p:nvPr>
            <p:ph type="ctrTitle"/>
          </p:nvPr>
        </p:nvSpPr>
        <p:spPr>
          <a:xfrm>
            <a:off x="4562764" y="3090257"/>
            <a:ext cx="5486401" cy="3356359"/>
          </a:xfrm>
        </p:spPr>
        <p:txBody>
          <a:bodyPr>
            <a:noAutofit/>
          </a:bodyPr>
          <a:lstStyle/>
          <a:p>
            <a:pPr algn="l"/>
            <a:br>
              <a:rPr lang="es-MX" sz="1600" dirty="0">
                <a:latin typeface="Calibri Light" panose="020F0302020204030204" pitchFamily="34" charset="0"/>
                <a:cs typeface="Calibri Light" panose="020F0302020204030204" pitchFamily="34" charset="0"/>
              </a:rPr>
            </a:br>
            <a:r>
              <a:rPr lang="es-MX" sz="1600" dirty="0">
                <a:latin typeface="Calibri Light" panose="020F0302020204030204" pitchFamily="34" charset="0"/>
                <a:cs typeface="Calibri Light" panose="020F0302020204030204" pitchFamily="34" charset="0"/>
              </a:rPr>
              <a:t>Integrada por mas de 150 socias y socios a lo largo de todo Chile y extranjero, de variadas profesiones. Académicos de la U de Chile, U de Concepción, U Austral de Chile, U de Aysén, profesionales de </a:t>
            </a:r>
            <a:r>
              <a:rPr lang="es-MX" sz="1600" dirty="0" err="1">
                <a:latin typeface="Calibri Light" panose="020F0302020204030204" pitchFamily="34" charset="0"/>
                <a:cs typeface="Calibri Light" panose="020F0302020204030204" pitchFamily="34" charset="0"/>
              </a:rPr>
              <a:t>Conaf</a:t>
            </a:r>
            <a:r>
              <a:rPr lang="es-MX" sz="1600" dirty="0">
                <a:latin typeface="Calibri Light" panose="020F0302020204030204" pitchFamily="34" charset="0"/>
                <a:cs typeface="Calibri Light" panose="020F0302020204030204" pitchFamily="34" charset="0"/>
              </a:rPr>
              <a:t>, investigadores de INFOR, silvicultores, propietarios de bosque nativo. </a:t>
            </a:r>
            <a:br>
              <a:rPr lang="es-MX" sz="1600" dirty="0">
                <a:latin typeface="Calibri Light" panose="020F0302020204030204" pitchFamily="34" charset="0"/>
                <a:cs typeface="Calibri Light" panose="020F0302020204030204" pitchFamily="34" charset="0"/>
              </a:rPr>
            </a:br>
            <a:br>
              <a:rPr lang="es-MX" sz="1600" dirty="0">
                <a:latin typeface="Calibri Light" panose="020F0302020204030204" pitchFamily="34" charset="0"/>
                <a:cs typeface="Calibri Light" panose="020F0302020204030204" pitchFamily="34" charset="0"/>
              </a:rPr>
            </a:br>
            <a:br>
              <a:rPr lang="es-MX" sz="1600" dirty="0">
                <a:latin typeface="Calibri Light" panose="020F0302020204030204" pitchFamily="34" charset="0"/>
                <a:cs typeface="Calibri Light" panose="020F0302020204030204" pitchFamily="34" charset="0"/>
              </a:rPr>
            </a:br>
            <a:r>
              <a:rPr lang="es-MX" sz="1600" dirty="0">
                <a:latin typeface="Calibri Light" panose="020F0302020204030204" pitchFamily="34" charset="0"/>
                <a:cs typeface="Calibri Light" panose="020F0302020204030204" pitchFamily="34" charset="0"/>
              </a:rPr>
              <a:t>Nuestra misión consiste en promover el desarrollo forestal sustentable con énfasis en el bosque nativo y la distribución equitativa de los beneficios de este recurso a toda la sociedad, en asociación con otros grupos, instituciones y/o personas que compartan sus valores</a:t>
            </a:r>
            <a:br>
              <a:rPr lang="es-MX" sz="1600" dirty="0">
                <a:latin typeface="Calibri Light" panose="020F0302020204030204" pitchFamily="34" charset="0"/>
                <a:cs typeface="Calibri Light" panose="020F0302020204030204" pitchFamily="34" charset="0"/>
              </a:rPr>
            </a:br>
            <a:endParaRPr lang="es-CL" sz="1600" dirty="0">
              <a:latin typeface="Calibri Light" panose="020F0302020204030204" pitchFamily="34" charset="0"/>
              <a:cs typeface="Calibri Light" panose="020F0302020204030204" pitchFamily="34" charset="0"/>
            </a:endParaRPr>
          </a:p>
        </p:txBody>
      </p:sp>
      <p:sp>
        <p:nvSpPr>
          <p:cNvPr id="12" name="CuadroTexto 11"/>
          <p:cNvSpPr txBox="1"/>
          <p:nvPr/>
        </p:nvSpPr>
        <p:spPr>
          <a:xfrm>
            <a:off x="4562763" y="1772817"/>
            <a:ext cx="5052292" cy="1138773"/>
          </a:xfrm>
          <a:prstGeom prst="rect">
            <a:avLst/>
          </a:prstGeom>
          <a:noFill/>
        </p:spPr>
        <p:txBody>
          <a:bodyPr wrap="square" rtlCol="0">
            <a:spAutoFit/>
          </a:bodyPr>
          <a:lstStyle/>
          <a:p>
            <a:pPr algn="just"/>
            <a:r>
              <a:rPr lang="es-MX" sz="1700" dirty="0">
                <a:latin typeface="Calibri Light" panose="020F0302020204030204" pitchFamily="34" charset="0"/>
                <a:cs typeface="Calibri Light" panose="020F0302020204030204" pitchFamily="34" charset="0"/>
              </a:rPr>
              <a:t>La </a:t>
            </a:r>
            <a:r>
              <a:rPr lang="es-MX" sz="1700" b="1" dirty="0">
                <a:latin typeface="Calibri Light" panose="020F0302020204030204" pitchFamily="34" charset="0"/>
                <a:cs typeface="Calibri Light" panose="020F0302020204030204" pitchFamily="34" charset="0"/>
              </a:rPr>
              <a:t>Agrupación de Ingenieros Forestales por el Bosque Nativo (AIFBN)</a:t>
            </a:r>
            <a:r>
              <a:rPr lang="es-MX" sz="1700" dirty="0">
                <a:latin typeface="Calibri Light" panose="020F0302020204030204" pitchFamily="34" charset="0"/>
                <a:cs typeface="Calibri Light" panose="020F0302020204030204" pitchFamily="34" charset="0"/>
              </a:rPr>
              <a:t> es una asociación gremial creada en 1993 por la visión de un grupo de Ing. Forestales liderados por el académico Dr. Claudio Donoso </a:t>
            </a:r>
            <a:r>
              <a:rPr lang="es-MX" sz="1700" dirty="0" err="1">
                <a:latin typeface="Calibri Light" panose="020F0302020204030204" pitchFamily="34" charset="0"/>
                <a:cs typeface="Calibri Light" panose="020F0302020204030204" pitchFamily="34" charset="0"/>
              </a:rPr>
              <a:t>Zegers</a:t>
            </a:r>
            <a:r>
              <a:rPr lang="es-MX" sz="1700" dirty="0">
                <a:latin typeface="Calibri Light" panose="020F0302020204030204" pitchFamily="34" charset="0"/>
                <a:cs typeface="Calibri Light" panose="020F0302020204030204" pitchFamily="34" charset="0"/>
              </a:rPr>
              <a:t>.</a:t>
            </a:r>
            <a:endParaRPr lang="es-CL"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1939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p:nvPr/>
        </p:nvPicPr>
        <p:blipFill rotWithShape="1">
          <a:blip r:embed="rId3"/>
          <a:srcRect l="17284" t="18987" r="29008" b="67149"/>
          <a:stretch/>
        </p:blipFill>
        <p:spPr bwMode="auto">
          <a:xfrm>
            <a:off x="2017713" y="1844824"/>
            <a:ext cx="7776864" cy="1143694"/>
          </a:xfrm>
          <a:prstGeom prst="rect">
            <a:avLst/>
          </a:prstGeom>
          <a:ln w="28575">
            <a:solidFill>
              <a:schemeClr val="tx1"/>
            </a:solidFill>
          </a:ln>
          <a:extLst>
            <a:ext uri="{53640926-AAD7-44D8-BBD7-CCE9431645EC}">
              <a14:shadowObscured xmlns:a14="http://schemas.microsoft.com/office/drawing/2010/main"/>
            </a:ext>
          </a:extLst>
        </p:spPr>
      </p:pic>
      <p:pic>
        <p:nvPicPr>
          <p:cNvPr id="7" name="6 Imagen"/>
          <p:cNvPicPr/>
          <p:nvPr/>
        </p:nvPicPr>
        <p:blipFill rotWithShape="1">
          <a:blip r:embed="rId4"/>
          <a:srcRect l="15921" t="35972" r="29530" b="37120"/>
          <a:stretch/>
        </p:blipFill>
        <p:spPr bwMode="auto">
          <a:xfrm>
            <a:off x="1954982" y="3212977"/>
            <a:ext cx="7776864" cy="2350345"/>
          </a:xfrm>
          <a:prstGeom prst="rect">
            <a:avLst/>
          </a:prstGeom>
          <a:ln w="28575">
            <a:solidFill>
              <a:schemeClr val="tx1"/>
            </a:solidFill>
          </a:ln>
          <a:extLst>
            <a:ext uri="{53640926-AAD7-44D8-BBD7-CCE9431645EC}">
              <a14:shadowObscured xmlns:a14="http://schemas.microsoft.com/office/drawing/2010/main"/>
            </a:ext>
          </a:extLst>
        </p:spPr>
      </p:pic>
      <p:cxnSp>
        <p:nvCxnSpPr>
          <p:cNvPr id="6" name="5 Conector recto"/>
          <p:cNvCxnSpPr/>
          <p:nvPr/>
        </p:nvCxnSpPr>
        <p:spPr>
          <a:xfrm>
            <a:off x="3647728" y="5301208"/>
            <a:ext cx="57606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5054377" y="3789040"/>
            <a:ext cx="46085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2490317" y="692696"/>
            <a:ext cx="7200801" cy="923330"/>
          </a:xfrm>
          <a:prstGeom prst="rect">
            <a:avLst/>
          </a:prstGeom>
          <a:noFill/>
          <a:ln w="9525">
            <a:solidFill>
              <a:schemeClr val="tx1"/>
            </a:solidFill>
          </a:ln>
        </p:spPr>
        <p:txBody>
          <a:bodyPr wrap="square" rtlCol="0">
            <a:spAutoFit/>
          </a:bodyPr>
          <a:lstStyle/>
          <a:p>
            <a:r>
              <a:rPr lang="es-MX" b="1" dirty="0"/>
              <a:t>Proyecto de Ley SBAP</a:t>
            </a:r>
            <a:r>
              <a:rPr lang="es-MX" dirty="0"/>
              <a:t>: </a:t>
            </a:r>
          </a:p>
          <a:p>
            <a:r>
              <a:rPr lang="es-MX" dirty="0"/>
              <a:t>El Proyecto de ley  SBAP subordina el nuevo servicio al Consejo de Ministros para la Sustentabilidad</a:t>
            </a:r>
            <a:endParaRPr lang="es-CL" dirty="0"/>
          </a:p>
        </p:txBody>
      </p:sp>
    </p:spTree>
    <p:extLst>
      <p:ext uri="{BB962C8B-B14F-4D97-AF65-F5344CB8AC3E}">
        <p14:creationId xmlns:p14="http://schemas.microsoft.com/office/powerpoint/2010/main" val="1344953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1584" y="1268760"/>
            <a:ext cx="7388458" cy="543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Flecha derecha"/>
          <p:cNvSpPr/>
          <p:nvPr/>
        </p:nvSpPr>
        <p:spPr>
          <a:xfrm rot="16200000">
            <a:off x="5663952" y="5085184"/>
            <a:ext cx="504056"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CuadroTexto"/>
          <p:cNvSpPr txBox="1"/>
          <p:nvPr/>
        </p:nvSpPr>
        <p:spPr>
          <a:xfrm>
            <a:off x="2279576" y="486620"/>
            <a:ext cx="7200802" cy="646331"/>
          </a:xfrm>
          <a:prstGeom prst="rect">
            <a:avLst/>
          </a:prstGeom>
          <a:noFill/>
          <a:ln w="9525">
            <a:solidFill>
              <a:schemeClr val="tx1"/>
            </a:solidFill>
          </a:ln>
        </p:spPr>
        <p:txBody>
          <a:bodyPr wrap="square" rtlCol="0">
            <a:spAutoFit/>
          </a:bodyPr>
          <a:lstStyle/>
          <a:p>
            <a:r>
              <a:rPr lang="es-MX" b="1" dirty="0"/>
              <a:t>La Superintendencia del Medio Ambiente</a:t>
            </a:r>
            <a:r>
              <a:rPr lang="es-MX" dirty="0"/>
              <a:t>: Componente clave en el funcionamiento de la institucionalidad ambiental</a:t>
            </a:r>
            <a:endParaRPr lang="es-CL" dirty="0"/>
          </a:p>
        </p:txBody>
      </p:sp>
    </p:spTree>
    <p:extLst>
      <p:ext uri="{BB962C8B-B14F-4D97-AF65-F5344CB8AC3E}">
        <p14:creationId xmlns:p14="http://schemas.microsoft.com/office/powerpoint/2010/main" val="414974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9821"/>
          <a:stretch/>
        </p:blipFill>
        <p:spPr bwMode="auto">
          <a:xfrm>
            <a:off x="2393480" y="1268760"/>
            <a:ext cx="7021573" cy="36147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4 Conector recto"/>
          <p:cNvCxnSpPr/>
          <p:nvPr/>
        </p:nvCxnSpPr>
        <p:spPr>
          <a:xfrm>
            <a:off x="3215680" y="2847392"/>
            <a:ext cx="5112568"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6" name="5 CuadroTexto"/>
          <p:cNvSpPr txBox="1"/>
          <p:nvPr/>
        </p:nvSpPr>
        <p:spPr>
          <a:xfrm>
            <a:off x="2279576" y="486619"/>
            <a:ext cx="7200802" cy="369332"/>
          </a:xfrm>
          <a:prstGeom prst="rect">
            <a:avLst/>
          </a:prstGeom>
          <a:noFill/>
          <a:ln w="9525">
            <a:solidFill>
              <a:schemeClr val="tx1"/>
            </a:solidFill>
          </a:ln>
        </p:spPr>
        <p:txBody>
          <a:bodyPr wrap="square" rtlCol="0">
            <a:spAutoFit/>
          </a:bodyPr>
          <a:lstStyle/>
          <a:p>
            <a:pPr algn="ctr"/>
            <a:r>
              <a:rPr lang="es-MX" dirty="0"/>
              <a:t>Rol de la  Superintendencia del Medio Ambiente</a:t>
            </a:r>
            <a:endParaRPr lang="es-CL" dirty="0"/>
          </a:p>
        </p:txBody>
      </p:sp>
      <p:sp>
        <p:nvSpPr>
          <p:cNvPr id="7" name="6 Flecha derecha"/>
          <p:cNvSpPr/>
          <p:nvPr/>
        </p:nvSpPr>
        <p:spPr>
          <a:xfrm>
            <a:off x="2298490" y="2847392"/>
            <a:ext cx="504056"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7 CuadroTexto"/>
          <p:cNvSpPr txBox="1"/>
          <p:nvPr/>
        </p:nvSpPr>
        <p:spPr>
          <a:xfrm>
            <a:off x="2308387" y="5013176"/>
            <a:ext cx="7200802" cy="1477328"/>
          </a:xfrm>
          <a:prstGeom prst="rect">
            <a:avLst/>
          </a:prstGeom>
          <a:noFill/>
          <a:ln w="9525">
            <a:solidFill>
              <a:schemeClr val="tx1"/>
            </a:solidFill>
          </a:ln>
        </p:spPr>
        <p:txBody>
          <a:bodyPr wrap="square" rtlCol="0">
            <a:spAutoFit/>
          </a:bodyPr>
          <a:lstStyle/>
          <a:p>
            <a:pPr algn="just"/>
            <a:r>
              <a:rPr lang="es-MX" dirty="0"/>
              <a:t>Las RCA (Resoluciones de Calificación Ambiental) establecen las condiciones, regulaciones, limitaciones, medidas de mitigación y de compensación que deben ser aplicadas por proyectos privados y públicos que impactan en el medio ambiente y </a:t>
            </a:r>
            <a:r>
              <a:rPr lang="es-MX" b="1" dirty="0"/>
              <a:t>en especial en las áreas silvestres protegidas</a:t>
            </a:r>
            <a:endParaRPr lang="es-CL" b="1" dirty="0"/>
          </a:p>
        </p:txBody>
      </p:sp>
    </p:spTree>
    <p:extLst>
      <p:ext uri="{BB962C8B-B14F-4D97-AF65-F5344CB8AC3E}">
        <p14:creationId xmlns:p14="http://schemas.microsoft.com/office/powerpoint/2010/main" val="333013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p:nvPr/>
        </p:nvPicPr>
        <p:blipFill rotWithShape="1">
          <a:blip r:embed="rId3"/>
          <a:srcRect l="18532" t="22970" r="29529" b="6552"/>
          <a:stretch/>
        </p:blipFill>
        <p:spPr bwMode="auto">
          <a:xfrm>
            <a:off x="2423593" y="1235671"/>
            <a:ext cx="6912768" cy="5400600"/>
          </a:xfrm>
          <a:prstGeom prst="rect">
            <a:avLst/>
          </a:prstGeom>
          <a:ln>
            <a:noFill/>
          </a:ln>
          <a:extLst>
            <a:ext uri="{53640926-AAD7-44D8-BBD7-CCE9431645EC}">
              <a14:shadowObscured xmlns:a14="http://schemas.microsoft.com/office/drawing/2010/main"/>
            </a:ext>
          </a:extLst>
        </p:spPr>
      </p:pic>
      <p:sp>
        <p:nvSpPr>
          <p:cNvPr id="5" name="4 CuadroTexto"/>
          <p:cNvSpPr txBox="1"/>
          <p:nvPr/>
        </p:nvSpPr>
        <p:spPr>
          <a:xfrm>
            <a:off x="2279576" y="486619"/>
            <a:ext cx="7200802" cy="369332"/>
          </a:xfrm>
          <a:prstGeom prst="rect">
            <a:avLst/>
          </a:prstGeom>
          <a:noFill/>
          <a:ln w="9525">
            <a:solidFill>
              <a:schemeClr val="tx1"/>
            </a:solidFill>
          </a:ln>
        </p:spPr>
        <p:txBody>
          <a:bodyPr wrap="square" rtlCol="0">
            <a:spAutoFit/>
          </a:bodyPr>
          <a:lstStyle/>
          <a:p>
            <a:pPr algn="ctr"/>
            <a:r>
              <a:rPr lang="es-MX" dirty="0"/>
              <a:t>Falta de Gestión de la  Superintendencia del Medio Ambiente</a:t>
            </a:r>
            <a:endParaRPr lang="es-CL" dirty="0"/>
          </a:p>
        </p:txBody>
      </p:sp>
    </p:spTree>
    <p:extLst>
      <p:ext uri="{BB962C8B-B14F-4D97-AF65-F5344CB8AC3E}">
        <p14:creationId xmlns:p14="http://schemas.microsoft.com/office/powerpoint/2010/main" val="3509578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rotWithShape="1">
          <a:blip r:embed="rId2"/>
          <a:srcRect l="6658" t="9284" r="1696" b="9048"/>
          <a:stretch/>
        </p:blipFill>
        <p:spPr bwMode="auto">
          <a:xfrm>
            <a:off x="1991544" y="980728"/>
            <a:ext cx="5544616" cy="2952328"/>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20358" t="9053" r="15276" b="33642"/>
          <a:stretch/>
        </p:blipFill>
        <p:spPr bwMode="auto">
          <a:xfrm>
            <a:off x="1919536" y="3933056"/>
            <a:ext cx="5688632" cy="2730624"/>
          </a:xfrm>
          <a:prstGeom prst="rect">
            <a:avLst/>
          </a:prstGeom>
          <a:ln>
            <a:noFill/>
          </a:ln>
          <a:extLst>
            <a:ext uri="{53640926-AAD7-44D8-BBD7-CCE9431645EC}">
              <a14:shadowObscured xmlns:a14="http://schemas.microsoft.com/office/drawing/2010/main"/>
            </a:ext>
          </a:extLst>
        </p:spPr>
      </p:pic>
      <p:sp>
        <p:nvSpPr>
          <p:cNvPr id="3" name="2 Elipse"/>
          <p:cNvSpPr/>
          <p:nvPr/>
        </p:nvSpPr>
        <p:spPr>
          <a:xfrm>
            <a:off x="3575720" y="4958841"/>
            <a:ext cx="1440160" cy="352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CuadroTexto"/>
          <p:cNvSpPr txBox="1"/>
          <p:nvPr/>
        </p:nvSpPr>
        <p:spPr>
          <a:xfrm>
            <a:off x="7752185" y="1628800"/>
            <a:ext cx="2706011" cy="2308324"/>
          </a:xfrm>
          <a:prstGeom prst="rect">
            <a:avLst/>
          </a:prstGeom>
          <a:noFill/>
          <a:ln w="25400">
            <a:solidFill>
              <a:srgbClr val="FFC000"/>
            </a:solidFill>
          </a:ln>
        </p:spPr>
        <p:txBody>
          <a:bodyPr wrap="square" rtlCol="0">
            <a:spAutoFit/>
          </a:bodyPr>
          <a:lstStyle/>
          <a:p>
            <a:pPr algn="just"/>
            <a:r>
              <a:rPr lang="es-MX" dirty="0"/>
              <a:t>En el 44,2% de las denuncias ingresadas a la Superintendencia del Medio Ambiente entre el 2016 y el 2019 “no consta que la entidad haya ejecutado alguna actividad de fiscalización ambiental”</a:t>
            </a:r>
            <a:endParaRPr lang="es-CL" b="1" dirty="0"/>
          </a:p>
        </p:txBody>
      </p:sp>
      <p:sp>
        <p:nvSpPr>
          <p:cNvPr id="7" name="6 CuadroTexto"/>
          <p:cNvSpPr txBox="1"/>
          <p:nvPr/>
        </p:nvSpPr>
        <p:spPr>
          <a:xfrm>
            <a:off x="7865414" y="4258089"/>
            <a:ext cx="2479551" cy="1754326"/>
          </a:xfrm>
          <a:prstGeom prst="rect">
            <a:avLst/>
          </a:prstGeom>
          <a:noFill/>
          <a:ln w="25400">
            <a:solidFill>
              <a:srgbClr val="FFC000"/>
            </a:solidFill>
          </a:ln>
        </p:spPr>
        <p:txBody>
          <a:bodyPr wrap="square" rtlCol="0">
            <a:spAutoFit/>
          </a:bodyPr>
          <a:lstStyle/>
          <a:p>
            <a:pPr algn="just"/>
            <a:r>
              <a:rPr lang="es-MX" dirty="0"/>
              <a:t>2.508 denuncias que no se fiscalizaron. ¿Cuántas de ellas involucraron proyectos que afectaban áreas silvestres protegidas?</a:t>
            </a:r>
            <a:endParaRPr lang="es-CL" b="1" dirty="0"/>
          </a:p>
        </p:txBody>
      </p:sp>
      <p:sp>
        <p:nvSpPr>
          <p:cNvPr id="8" name="7 CuadroTexto"/>
          <p:cNvSpPr txBox="1"/>
          <p:nvPr/>
        </p:nvSpPr>
        <p:spPr>
          <a:xfrm>
            <a:off x="2639616" y="166669"/>
            <a:ext cx="7200802" cy="369332"/>
          </a:xfrm>
          <a:prstGeom prst="rect">
            <a:avLst/>
          </a:prstGeom>
          <a:noFill/>
          <a:ln w="9525">
            <a:solidFill>
              <a:schemeClr val="tx1"/>
            </a:solidFill>
          </a:ln>
        </p:spPr>
        <p:txBody>
          <a:bodyPr wrap="square" rtlCol="0">
            <a:spAutoFit/>
          </a:bodyPr>
          <a:lstStyle/>
          <a:p>
            <a:pPr algn="ctr"/>
            <a:r>
              <a:rPr lang="es-MX" dirty="0"/>
              <a:t>Falta de Gestión de la  Superintendencia del Medio Ambiente</a:t>
            </a:r>
            <a:endParaRPr lang="es-CL" dirty="0"/>
          </a:p>
        </p:txBody>
      </p:sp>
    </p:spTree>
    <p:extLst>
      <p:ext uri="{BB962C8B-B14F-4D97-AF65-F5344CB8AC3E}">
        <p14:creationId xmlns:p14="http://schemas.microsoft.com/office/powerpoint/2010/main" val="781082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Marcador de contenido"/>
          <p:cNvPicPr>
            <a:picLocks noGrp="1"/>
          </p:cNvPicPr>
          <p:nvPr>
            <p:ph idx="1"/>
          </p:nvPr>
        </p:nvPicPr>
        <p:blipFill rotWithShape="1">
          <a:blip r:embed="rId3"/>
          <a:srcRect t="9748" r="783" b="12297"/>
          <a:stretch/>
        </p:blipFill>
        <p:spPr bwMode="auto">
          <a:xfrm>
            <a:off x="1919536" y="1844824"/>
            <a:ext cx="8229600" cy="3637132"/>
          </a:xfrm>
          <a:prstGeom prst="rect">
            <a:avLst/>
          </a:prstGeom>
          <a:ln>
            <a:noFill/>
          </a:ln>
          <a:extLst>
            <a:ext uri="{53640926-AAD7-44D8-BBD7-CCE9431645EC}">
              <a14:shadowObscured xmlns:a14="http://schemas.microsoft.com/office/drawing/2010/main"/>
            </a:ext>
          </a:extLst>
        </p:spPr>
      </p:pic>
      <p:cxnSp>
        <p:nvCxnSpPr>
          <p:cNvPr id="6" name="5 Conector recto"/>
          <p:cNvCxnSpPr/>
          <p:nvPr/>
        </p:nvCxnSpPr>
        <p:spPr>
          <a:xfrm>
            <a:off x="2063552" y="4531965"/>
            <a:ext cx="3600400"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7" name="6 CuadroTexto"/>
          <p:cNvSpPr txBox="1"/>
          <p:nvPr/>
        </p:nvSpPr>
        <p:spPr>
          <a:xfrm>
            <a:off x="2279576" y="809785"/>
            <a:ext cx="7200802" cy="646331"/>
          </a:xfrm>
          <a:prstGeom prst="rect">
            <a:avLst/>
          </a:prstGeom>
          <a:noFill/>
          <a:ln w="9525">
            <a:solidFill>
              <a:schemeClr val="tx1"/>
            </a:solidFill>
          </a:ln>
        </p:spPr>
        <p:txBody>
          <a:bodyPr wrap="square" rtlCol="0">
            <a:spAutoFit/>
          </a:bodyPr>
          <a:lstStyle/>
          <a:p>
            <a:r>
              <a:rPr lang="es-MX" dirty="0"/>
              <a:t>La falta de gestión de la Superintendencia del Medio Ambiente es analizada en el Senado</a:t>
            </a:r>
            <a:endParaRPr lang="es-CL" dirty="0"/>
          </a:p>
        </p:txBody>
      </p:sp>
      <p:sp>
        <p:nvSpPr>
          <p:cNvPr id="8" name="7 Elipse"/>
          <p:cNvSpPr/>
          <p:nvPr/>
        </p:nvSpPr>
        <p:spPr>
          <a:xfrm>
            <a:off x="1847528" y="4782430"/>
            <a:ext cx="1440160" cy="352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568499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7608" y="1124744"/>
            <a:ext cx="7388458" cy="543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Flecha arriba y abajo"/>
          <p:cNvSpPr/>
          <p:nvPr/>
        </p:nvSpPr>
        <p:spPr>
          <a:xfrm>
            <a:off x="8256240" y="4797152"/>
            <a:ext cx="288032" cy="504056"/>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7 CuadroTexto"/>
          <p:cNvSpPr txBox="1"/>
          <p:nvPr/>
        </p:nvSpPr>
        <p:spPr>
          <a:xfrm>
            <a:off x="2567607" y="188640"/>
            <a:ext cx="7200802" cy="923330"/>
          </a:xfrm>
          <a:prstGeom prst="rect">
            <a:avLst/>
          </a:prstGeom>
          <a:noFill/>
          <a:ln w="9525">
            <a:solidFill>
              <a:schemeClr val="tx1"/>
            </a:solidFill>
          </a:ln>
        </p:spPr>
        <p:txBody>
          <a:bodyPr wrap="square" rtlCol="0">
            <a:spAutoFit/>
          </a:bodyPr>
          <a:lstStyle/>
          <a:p>
            <a:pPr algn="just"/>
            <a:r>
              <a:rPr lang="es-MX" b="1" dirty="0"/>
              <a:t>El Sistema de Evaluación del Impacto Ambiental (SEIA)</a:t>
            </a:r>
            <a:r>
              <a:rPr lang="es-MX" dirty="0"/>
              <a:t>:  Pilar estructural fundamental  de la Institucionalidad Ambiental y determinante en la gestión del futuro SBAP</a:t>
            </a:r>
            <a:endParaRPr lang="es-CL" dirty="0"/>
          </a:p>
        </p:txBody>
      </p:sp>
    </p:spTree>
    <p:extLst>
      <p:ext uri="{BB962C8B-B14F-4D97-AF65-F5344CB8AC3E}">
        <p14:creationId xmlns:p14="http://schemas.microsoft.com/office/powerpoint/2010/main" val="2665281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1175" t="9516" r="12664" b="49602"/>
          <a:stretch/>
        </p:blipFill>
        <p:spPr bwMode="auto">
          <a:xfrm>
            <a:off x="2783632" y="1268760"/>
            <a:ext cx="6264696" cy="1584176"/>
          </a:xfrm>
          <a:prstGeom prst="rect">
            <a:avLst/>
          </a:prstGeom>
          <a:ln w="3175">
            <a:solidFill>
              <a:schemeClr val="tx1"/>
            </a:solidFill>
          </a:ln>
          <a:extLst>
            <a:ext uri="{53640926-AAD7-44D8-BBD7-CCE9431645EC}">
              <a14:shadowObscured xmlns:a14="http://schemas.microsoft.com/office/drawing/2010/main"/>
            </a:ext>
          </a:extLst>
        </p:spPr>
      </p:pic>
      <p:pic>
        <p:nvPicPr>
          <p:cNvPr id="5" name="4 Marcador de contenido"/>
          <p:cNvPicPr>
            <a:picLocks noGrp="1"/>
          </p:cNvPicPr>
          <p:nvPr>
            <p:ph idx="1"/>
          </p:nvPr>
        </p:nvPicPr>
        <p:blipFill rotWithShape="1">
          <a:blip r:embed="rId3"/>
          <a:srcRect l="12272" t="42010" r="11619" b="43388"/>
          <a:stretch/>
        </p:blipFill>
        <p:spPr bwMode="auto">
          <a:xfrm>
            <a:off x="1775520" y="4797152"/>
            <a:ext cx="8640960" cy="1368152"/>
          </a:xfrm>
          <a:prstGeom prst="rect">
            <a:avLst/>
          </a:prstGeom>
          <a:ln>
            <a:solidFill>
              <a:srgbClr val="FFC000"/>
            </a:solidFill>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sp>
        <p:nvSpPr>
          <p:cNvPr id="6" name="5 CuadroTexto"/>
          <p:cNvSpPr txBox="1"/>
          <p:nvPr/>
        </p:nvSpPr>
        <p:spPr>
          <a:xfrm>
            <a:off x="2495600" y="534919"/>
            <a:ext cx="7200802" cy="369332"/>
          </a:xfrm>
          <a:prstGeom prst="rect">
            <a:avLst/>
          </a:prstGeom>
          <a:noFill/>
          <a:ln w="9525">
            <a:solidFill>
              <a:schemeClr val="tx1"/>
            </a:solidFill>
          </a:ln>
        </p:spPr>
        <p:txBody>
          <a:bodyPr wrap="square" rtlCol="0">
            <a:spAutoFit/>
          </a:bodyPr>
          <a:lstStyle/>
          <a:p>
            <a:pPr algn="ctr"/>
            <a:r>
              <a:rPr lang="es-MX" dirty="0"/>
              <a:t>El Sistema de Evaluación del Impacto Ambiental (SEIA) en el banquillo</a:t>
            </a:r>
            <a:endParaRPr lang="es-CL"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693" t="62481"/>
          <a:stretch/>
        </p:blipFill>
        <p:spPr bwMode="auto">
          <a:xfrm>
            <a:off x="2223570" y="2924944"/>
            <a:ext cx="7739382" cy="17281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6 Conector recto"/>
          <p:cNvCxnSpPr/>
          <p:nvPr/>
        </p:nvCxnSpPr>
        <p:spPr>
          <a:xfrm>
            <a:off x="1919536" y="6021288"/>
            <a:ext cx="2016224"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8" name="7 Conector recto"/>
          <p:cNvCxnSpPr/>
          <p:nvPr/>
        </p:nvCxnSpPr>
        <p:spPr>
          <a:xfrm>
            <a:off x="1847528" y="5733256"/>
            <a:ext cx="8208912"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11" name="10 Conector recto"/>
          <p:cNvCxnSpPr/>
          <p:nvPr/>
        </p:nvCxnSpPr>
        <p:spPr>
          <a:xfrm>
            <a:off x="8158064" y="5517232"/>
            <a:ext cx="2016224"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10" name="9 Elipse"/>
          <p:cNvSpPr/>
          <p:nvPr/>
        </p:nvSpPr>
        <p:spPr>
          <a:xfrm>
            <a:off x="3431704" y="2500114"/>
            <a:ext cx="1440160" cy="352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7775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rotWithShape="1">
          <a:blip r:embed="rId2"/>
          <a:srcRect l="36891" t="17874" r="22144" b="24849"/>
          <a:stretch/>
        </p:blipFill>
        <p:spPr bwMode="auto">
          <a:xfrm>
            <a:off x="2927648" y="1052736"/>
            <a:ext cx="6624736" cy="5619700"/>
          </a:xfrm>
          <a:prstGeom prst="rect">
            <a:avLst/>
          </a:prstGeom>
          <a:ln w="3175">
            <a:solidFill>
              <a:schemeClr val="tx1"/>
            </a:solidFill>
          </a:ln>
          <a:extLst>
            <a:ext uri="{53640926-AAD7-44D8-BBD7-CCE9431645EC}">
              <a14:shadowObscured xmlns:a14="http://schemas.microsoft.com/office/drawing/2010/main"/>
            </a:ext>
          </a:extLst>
        </p:spPr>
      </p:pic>
      <p:cxnSp>
        <p:nvCxnSpPr>
          <p:cNvPr id="5" name="4 Conector recto"/>
          <p:cNvCxnSpPr/>
          <p:nvPr/>
        </p:nvCxnSpPr>
        <p:spPr>
          <a:xfrm>
            <a:off x="5519936" y="3933056"/>
            <a:ext cx="2016224"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9" name="8 Conector recto"/>
          <p:cNvCxnSpPr/>
          <p:nvPr/>
        </p:nvCxnSpPr>
        <p:spPr>
          <a:xfrm>
            <a:off x="6366700" y="5805264"/>
            <a:ext cx="2338920"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11" name="10 Conector recto"/>
          <p:cNvCxnSpPr/>
          <p:nvPr/>
        </p:nvCxnSpPr>
        <p:spPr>
          <a:xfrm>
            <a:off x="5447928" y="6021288"/>
            <a:ext cx="3096344"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13" name="12 Conector recto"/>
          <p:cNvCxnSpPr/>
          <p:nvPr/>
        </p:nvCxnSpPr>
        <p:spPr>
          <a:xfrm>
            <a:off x="5447928" y="6237312"/>
            <a:ext cx="2160240"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14" name="13 CuadroTexto"/>
          <p:cNvSpPr txBox="1"/>
          <p:nvPr/>
        </p:nvSpPr>
        <p:spPr>
          <a:xfrm>
            <a:off x="2567607" y="260649"/>
            <a:ext cx="7200802" cy="646331"/>
          </a:xfrm>
          <a:prstGeom prst="rect">
            <a:avLst/>
          </a:prstGeom>
          <a:noFill/>
          <a:ln w="9525">
            <a:solidFill>
              <a:schemeClr val="tx1"/>
            </a:solidFill>
          </a:ln>
        </p:spPr>
        <p:txBody>
          <a:bodyPr wrap="square" rtlCol="0">
            <a:spAutoFit/>
          </a:bodyPr>
          <a:lstStyle/>
          <a:p>
            <a:pPr algn="ctr"/>
            <a:r>
              <a:rPr lang="es-MX" dirty="0"/>
              <a:t>El Sistema de Evaluación del Impacto Ambiental (SEIA) en el banquillo:  </a:t>
            </a:r>
            <a:r>
              <a:rPr lang="es-MX" b="1" dirty="0"/>
              <a:t>Proyecto de Ley que lo modifica. 3 años de tramitación</a:t>
            </a:r>
            <a:endParaRPr lang="es-CL" b="1" dirty="0"/>
          </a:p>
        </p:txBody>
      </p:sp>
    </p:spTree>
    <p:extLst>
      <p:ext uri="{BB962C8B-B14F-4D97-AF65-F5344CB8AC3E}">
        <p14:creationId xmlns:p14="http://schemas.microsoft.com/office/powerpoint/2010/main" val="1230918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Marcador de contenido"/>
          <p:cNvPicPr>
            <a:picLocks noGrp="1"/>
          </p:cNvPicPr>
          <p:nvPr>
            <p:ph idx="1"/>
          </p:nvPr>
        </p:nvPicPr>
        <p:blipFill rotWithShape="1">
          <a:blip r:embed="rId3"/>
          <a:srcRect l="18792" t="16945" r="37982" b="55399"/>
          <a:stretch/>
        </p:blipFill>
        <p:spPr bwMode="auto">
          <a:xfrm>
            <a:off x="2135560" y="1196753"/>
            <a:ext cx="5184576" cy="1925743"/>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4"/>
          <a:srcRect l="15660" t="65690" r="33010" b="8636"/>
          <a:stretch/>
        </p:blipFill>
        <p:spPr bwMode="auto">
          <a:xfrm>
            <a:off x="1919536" y="3003566"/>
            <a:ext cx="5904656" cy="1433547"/>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5"/>
          <a:srcRect l="14752" t="50580" r="31332" b="17854"/>
          <a:stretch/>
        </p:blipFill>
        <p:spPr bwMode="auto">
          <a:xfrm>
            <a:off x="1818391" y="4365104"/>
            <a:ext cx="6106946" cy="2016224"/>
          </a:xfrm>
          <a:prstGeom prst="rect">
            <a:avLst/>
          </a:prstGeom>
          <a:ln>
            <a:noFill/>
          </a:ln>
          <a:extLst>
            <a:ext uri="{53640926-AAD7-44D8-BBD7-CCE9431645EC}">
              <a14:shadowObscured xmlns:a14="http://schemas.microsoft.com/office/drawing/2010/main"/>
            </a:ext>
          </a:extLst>
        </p:spPr>
      </p:pic>
      <p:cxnSp>
        <p:nvCxnSpPr>
          <p:cNvPr id="7" name="6 Conector recto"/>
          <p:cNvCxnSpPr/>
          <p:nvPr/>
        </p:nvCxnSpPr>
        <p:spPr>
          <a:xfrm>
            <a:off x="2027548" y="3861048"/>
            <a:ext cx="5688632"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8" name="7 Conector recto"/>
          <p:cNvCxnSpPr/>
          <p:nvPr/>
        </p:nvCxnSpPr>
        <p:spPr>
          <a:xfrm>
            <a:off x="3791744" y="3670548"/>
            <a:ext cx="3744416"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996" y="4077072"/>
            <a:ext cx="577373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12 Conector recto"/>
          <p:cNvCxnSpPr/>
          <p:nvPr/>
        </p:nvCxnSpPr>
        <p:spPr>
          <a:xfrm>
            <a:off x="2027547" y="4365104"/>
            <a:ext cx="5688632"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15" name="14 CuadroTexto"/>
          <p:cNvSpPr txBox="1"/>
          <p:nvPr/>
        </p:nvSpPr>
        <p:spPr>
          <a:xfrm>
            <a:off x="2351584" y="188640"/>
            <a:ext cx="7200802" cy="369332"/>
          </a:xfrm>
          <a:prstGeom prst="rect">
            <a:avLst/>
          </a:prstGeom>
          <a:noFill/>
          <a:ln w="9525">
            <a:solidFill>
              <a:schemeClr val="tx1"/>
            </a:solidFill>
          </a:ln>
        </p:spPr>
        <p:txBody>
          <a:bodyPr wrap="square" rtlCol="0">
            <a:spAutoFit/>
          </a:bodyPr>
          <a:lstStyle/>
          <a:p>
            <a:pPr algn="ctr"/>
            <a:r>
              <a:rPr lang="es-MX" dirty="0"/>
              <a:t>El Sistema de Evaluación del Impacto Ambiental (SEIA) en el banquillo</a:t>
            </a:r>
            <a:endParaRPr lang="es-CL" dirty="0"/>
          </a:p>
        </p:txBody>
      </p:sp>
      <p:sp>
        <p:nvSpPr>
          <p:cNvPr id="14" name="13 CuadroTexto"/>
          <p:cNvSpPr txBox="1"/>
          <p:nvPr/>
        </p:nvSpPr>
        <p:spPr>
          <a:xfrm>
            <a:off x="8040217" y="1196753"/>
            <a:ext cx="2347127" cy="2031325"/>
          </a:xfrm>
          <a:prstGeom prst="rect">
            <a:avLst/>
          </a:prstGeom>
          <a:noFill/>
          <a:ln w="31750">
            <a:solidFill>
              <a:srgbClr val="FFC000"/>
            </a:solidFill>
          </a:ln>
        </p:spPr>
        <p:txBody>
          <a:bodyPr wrap="square" rtlCol="0">
            <a:spAutoFit/>
          </a:bodyPr>
          <a:lstStyle/>
          <a:p>
            <a:pPr algn="just"/>
            <a:r>
              <a:rPr lang="es-MX" dirty="0"/>
              <a:t>Ante las falencias y distorsiones  en el funcionamiento del SEIA, la Corte Suprema ha asumido el rol de protección ambiental contenido en la norma</a:t>
            </a:r>
            <a:endParaRPr lang="es-CL" dirty="0"/>
          </a:p>
        </p:txBody>
      </p:sp>
      <p:pic>
        <p:nvPicPr>
          <p:cNvPr id="11" name="Imagen 1"/>
          <p:cNvPicPr>
            <a:picLocks noChangeAspect="1" noChangeArrowheads="1"/>
          </p:cNvPicPr>
          <p:nvPr/>
        </p:nvPicPr>
        <p:blipFill rotWithShape="1">
          <a:blip r:embed="rId7">
            <a:extLst>
              <a:ext uri="{28A0092B-C50C-407E-A947-70E740481C1C}">
                <a14:useLocalDpi xmlns:a14="http://schemas.microsoft.com/office/drawing/2010/main" val="0"/>
              </a:ext>
            </a:extLst>
          </a:blip>
          <a:srcRect l="75750" t="13008" r="1339" b="16126"/>
          <a:stretch/>
        </p:blipFill>
        <p:spPr bwMode="auto">
          <a:xfrm>
            <a:off x="8527998" y="3228078"/>
            <a:ext cx="2048776"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41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8000"/>
          </a:xfrm>
          <a:prstGeom prst="rect">
            <a:avLst/>
          </a:prstGeom>
          <a:blipFill>
            <a:blip r:embed="rId2" cstate="print"/>
            <a:stretch>
              <a:fillRect/>
            </a:stretch>
          </a:blipFill>
        </p:spPr>
        <p:txBody>
          <a:bodyPr wrap="square" lIns="0" tIns="0" rIns="0" bIns="0" rtlCol="0"/>
          <a:lstStyle/>
          <a:p>
            <a:endParaRPr>
              <a:solidFill>
                <a:prstClr val="black"/>
              </a:solidFill>
              <a:latin typeface="Calibri Light" panose="020F0302020204030204" pitchFamily="34" charset="0"/>
              <a:cs typeface="Calibri Light" panose="020F0302020204030204" pitchFamily="34" charset="0"/>
            </a:endParaRPr>
          </a:p>
        </p:txBody>
      </p:sp>
      <p:sp>
        <p:nvSpPr>
          <p:cNvPr id="3" name="object 3"/>
          <p:cNvSpPr txBox="1">
            <a:spLocks noGrp="1"/>
          </p:cNvSpPr>
          <p:nvPr>
            <p:ph type="title"/>
          </p:nvPr>
        </p:nvSpPr>
        <p:spPr>
          <a:xfrm>
            <a:off x="2207568" y="1916832"/>
            <a:ext cx="7557770" cy="844462"/>
          </a:xfrm>
          <a:prstGeom prst="rect">
            <a:avLst/>
          </a:prstGeom>
        </p:spPr>
        <p:txBody>
          <a:bodyPr vert="horz" wrap="square" lIns="0" tIns="13335" rIns="0" bIns="0" rtlCol="0" anchor="ctr">
            <a:spAutoFit/>
          </a:bodyPr>
          <a:lstStyle/>
          <a:p>
            <a:pPr marL="297815" marR="5080" indent="-285750">
              <a:lnSpc>
                <a:spcPct val="100000"/>
              </a:lnSpc>
              <a:spcBef>
                <a:spcPts val="105"/>
              </a:spcBef>
              <a:buFont typeface="Arial" pitchFamily="34" charset="0"/>
              <a:buChar char="•"/>
            </a:pPr>
            <a:r>
              <a:rPr lang="es-CL" sz="1800" b="0" dirty="0">
                <a:solidFill>
                  <a:schemeClr val="tx1"/>
                </a:solidFill>
                <a:latin typeface="Calibri Light" panose="020F0302020204030204" pitchFamily="34" charset="0"/>
                <a:cs typeface="Calibri Light" panose="020F0302020204030204" pitchFamily="34" charset="0"/>
              </a:rPr>
              <a:t>Ingeniero Forestal U. de Chile. Tesis de grado: Plan de Interpretación en Parque Nacional </a:t>
            </a:r>
            <a:r>
              <a:rPr lang="es-CL" sz="1800" b="0" dirty="0" err="1">
                <a:solidFill>
                  <a:schemeClr val="tx1"/>
                </a:solidFill>
                <a:latin typeface="Calibri Light" panose="020F0302020204030204" pitchFamily="34" charset="0"/>
                <a:cs typeface="Calibri Light" panose="020F0302020204030204" pitchFamily="34" charset="0"/>
              </a:rPr>
              <a:t>Queulat</a:t>
            </a:r>
            <a:r>
              <a:rPr lang="es-CL" sz="1800" b="0" dirty="0">
                <a:solidFill>
                  <a:schemeClr val="tx1"/>
                </a:solidFill>
                <a:latin typeface="Calibri Light" panose="020F0302020204030204" pitchFamily="34" charset="0"/>
                <a:cs typeface="Calibri Light" panose="020F0302020204030204" pitchFamily="34" charset="0"/>
              </a:rPr>
              <a:t> (1992)</a:t>
            </a:r>
            <a:br>
              <a:rPr lang="es-CL" sz="1800" b="0" dirty="0">
                <a:solidFill>
                  <a:schemeClr val="tx1"/>
                </a:solidFill>
                <a:latin typeface="Calibri Light" panose="020F0302020204030204" pitchFamily="34" charset="0"/>
                <a:cs typeface="Calibri Light" panose="020F0302020204030204" pitchFamily="34" charset="0"/>
              </a:rPr>
            </a:br>
            <a:endParaRPr sz="1800" b="0" dirty="0">
              <a:solidFill>
                <a:schemeClr val="tx1"/>
              </a:solidFill>
              <a:latin typeface="Calibri Light" panose="020F0302020204030204" pitchFamily="34" charset="0"/>
              <a:cs typeface="Calibri Light" panose="020F0302020204030204" pitchFamily="34" charset="0"/>
            </a:endParaRPr>
          </a:p>
        </p:txBody>
      </p:sp>
      <p:sp>
        <p:nvSpPr>
          <p:cNvPr id="5" name="4 CuadroTexto"/>
          <p:cNvSpPr txBox="1"/>
          <p:nvPr/>
        </p:nvSpPr>
        <p:spPr>
          <a:xfrm>
            <a:off x="2135560" y="1502718"/>
            <a:ext cx="3600400" cy="400110"/>
          </a:xfrm>
          <a:prstGeom prst="rect">
            <a:avLst/>
          </a:prstGeom>
          <a:noFill/>
        </p:spPr>
        <p:txBody>
          <a:bodyPr wrap="square" rtlCol="0">
            <a:spAutoFit/>
          </a:bodyPr>
          <a:lstStyle/>
          <a:p>
            <a:r>
              <a:rPr lang="es-CL" sz="2000" b="1" kern="0" dirty="0">
                <a:solidFill>
                  <a:prstClr val="black"/>
                </a:solidFill>
                <a:latin typeface="Calibri Light" panose="020F0302020204030204" pitchFamily="34" charset="0"/>
                <a:ea typeface="+mj-ea"/>
                <a:cs typeface="Calibri Light" panose="020F0302020204030204" pitchFamily="34" charset="0"/>
              </a:rPr>
              <a:t>Carlos Poblete Barros</a:t>
            </a:r>
            <a:endParaRPr lang="es-CL" sz="2000" b="1" dirty="0">
              <a:latin typeface="Calibri Light" panose="020F0302020204030204" pitchFamily="34" charset="0"/>
              <a:cs typeface="Calibri Light" panose="020F0302020204030204" pitchFamily="34" charset="0"/>
            </a:endParaRPr>
          </a:p>
        </p:txBody>
      </p:sp>
      <p:sp>
        <p:nvSpPr>
          <p:cNvPr id="6" name="object 3"/>
          <p:cNvSpPr txBox="1">
            <a:spLocks/>
          </p:cNvSpPr>
          <p:nvPr/>
        </p:nvSpPr>
        <p:spPr>
          <a:xfrm>
            <a:off x="2207568" y="2584538"/>
            <a:ext cx="7557770" cy="844462"/>
          </a:xfrm>
          <a:prstGeom prst="rect">
            <a:avLst/>
          </a:prstGeom>
        </p:spPr>
        <p:txBody>
          <a:bodyPr vert="horz" wrap="square" lIns="0" tIns="13335" rIns="0" bIns="0" rtlCol="0">
            <a:spAutoFit/>
          </a:bodyPr>
          <a:lstStyle>
            <a:lvl1pPr>
              <a:defRPr sz="3200" b="1" i="0">
                <a:solidFill>
                  <a:srgbClr val="339933"/>
                </a:solidFill>
                <a:latin typeface="Arial"/>
                <a:ea typeface="+mj-ea"/>
                <a:cs typeface="Arial"/>
              </a:defRPr>
            </a:lvl1pPr>
          </a:lstStyle>
          <a:p>
            <a:pPr marL="297815" marR="5080" indent="-285750">
              <a:spcBef>
                <a:spcPts val="105"/>
              </a:spcBef>
              <a:buFont typeface="Arial" pitchFamily="34" charset="0"/>
              <a:buChar char="•"/>
            </a:pPr>
            <a:r>
              <a:rPr lang="es-MX" sz="1800" b="0" dirty="0" err="1">
                <a:solidFill>
                  <a:schemeClr val="tx1"/>
                </a:solidFill>
                <a:latin typeface="Calibri Light" panose="020F0302020204030204" pitchFamily="34" charset="0"/>
                <a:cs typeface="Calibri Light" panose="020F0302020204030204" pitchFamily="34" charset="0"/>
              </a:rPr>
              <a:t>MSc</a:t>
            </a:r>
            <a:r>
              <a:rPr lang="es-MX" sz="1800" b="0" dirty="0">
                <a:solidFill>
                  <a:schemeClr val="tx1"/>
                </a:solidFill>
                <a:latin typeface="Calibri Light" panose="020F0302020204030204" pitchFamily="34" charset="0"/>
                <a:cs typeface="Calibri Light" panose="020F0302020204030204" pitchFamily="34" charset="0"/>
              </a:rPr>
              <a:t> Gestión, Conservación y Control de Especies Amenazadas, UIA España. Tesis de Post grado: Análisis del Régimen de Protección en Chile de la Especie Alerce (2003)</a:t>
            </a:r>
          </a:p>
        </p:txBody>
      </p:sp>
      <p:sp>
        <p:nvSpPr>
          <p:cNvPr id="7" name="object 3"/>
          <p:cNvSpPr txBox="1">
            <a:spLocks/>
          </p:cNvSpPr>
          <p:nvPr/>
        </p:nvSpPr>
        <p:spPr>
          <a:xfrm>
            <a:off x="2317114" y="3599790"/>
            <a:ext cx="7557770" cy="567463"/>
          </a:xfrm>
          <a:prstGeom prst="rect">
            <a:avLst/>
          </a:prstGeom>
        </p:spPr>
        <p:txBody>
          <a:bodyPr vert="horz" wrap="square" lIns="0" tIns="13335" rIns="0" bIns="0" rtlCol="0">
            <a:spAutoFit/>
          </a:bodyPr>
          <a:lstStyle>
            <a:lvl1pPr>
              <a:defRPr sz="3200" b="1" i="0">
                <a:solidFill>
                  <a:srgbClr val="339933"/>
                </a:solidFill>
                <a:latin typeface="Arial"/>
                <a:ea typeface="+mj-ea"/>
                <a:cs typeface="Arial"/>
              </a:defRPr>
            </a:lvl1pPr>
          </a:lstStyle>
          <a:p>
            <a:pPr marL="12065" marR="5080">
              <a:spcBef>
                <a:spcPts val="105"/>
              </a:spcBef>
            </a:pPr>
            <a:r>
              <a:rPr lang="es-MX" sz="1800" b="0" dirty="0">
                <a:solidFill>
                  <a:schemeClr val="tx1"/>
                </a:solidFill>
                <a:latin typeface="Calibri Light" panose="020F0302020204030204" pitchFamily="34" charset="0"/>
                <a:cs typeface="Calibri Light" panose="020F0302020204030204" pitchFamily="34" charset="0"/>
              </a:rPr>
              <a:t>10 años en la Región de Aysén: Supervisión y colaboración en gestión de PN Laguna San Rafael, PN </a:t>
            </a:r>
            <a:r>
              <a:rPr lang="es-MX" sz="1800" b="0" dirty="0" err="1">
                <a:solidFill>
                  <a:schemeClr val="tx1"/>
                </a:solidFill>
                <a:latin typeface="Calibri Light" panose="020F0302020204030204" pitchFamily="34" charset="0"/>
                <a:cs typeface="Calibri Light" panose="020F0302020204030204" pitchFamily="34" charset="0"/>
              </a:rPr>
              <a:t>Queulat</a:t>
            </a:r>
            <a:r>
              <a:rPr lang="es-MX" sz="1800" b="0" dirty="0">
                <a:solidFill>
                  <a:schemeClr val="tx1"/>
                </a:solidFill>
                <a:latin typeface="Calibri Light" panose="020F0302020204030204" pitchFamily="34" charset="0"/>
                <a:cs typeface="Calibri Light" panose="020F0302020204030204" pitchFamily="34" charset="0"/>
              </a:rPr>
              <a:t>, RN Coyhaique, RN Río Simpson, RN </a:t>
            </a:r>
            <a:r>
              <a:rPr lang="es-MX" sz="1800" b="0" dirty="0" err="1">
                <a:solidFill>
                  <a:schemeClr val="tx1"/>
                </a:solidFill>
                <a:latin typeface="Calibri Light" panose="020F0302020204030204" pitchFamily="34" charset="0"/>
                <a:cs typeface="Calibri Light" panose="020F0302020204030204" pitchFamily="34" charset="0"/>
              </a:rPr>
              <a:t>Jeinimeni</a:t>
            </a:r>
            <a:r>
              <a:rPr lang="es-MX" sz="1800" b="0" dirty="0">
                <a:solidFill>
                  <a:schemeClr val="tx1"/>
                </a:solidFill>
                <a:latin typeface="Calibri Light" panose="020F0302020204030204" pitchFamily="34" charset="0"/>
                <a:cs typeface="Calibri Light" panose="020F0302020204030204" pitchFamily="34" charset="0"/>
              </a:rPr>
              <a:t> </a:t>
            </a:r>
          </a:p>
        </p:txBody>
      </p:sp>
      <p:sp>
        <p:nvSpPr>
          <p:cNvPr id="8" name="object 3"/>
          <p:cNvSpPr txBox="1">
            <a:spLocks/>
          </p:cNvSpPr>
          <p:nvPr/>
        </p:nvSpPr>
        <p:spPr>
          <a:xfrm>
            <a:off x="2317114" y="4581128"/>
            <a:ext cx="7557770" cy="844462"/>
          </a:xfrm>
          <a:prstGeom prst="rect">
            <a:avLst/>
          </a:prstGeom>
        </p:spPr>
        <p:txBody>
          <a:bodyPr vert="horz" wrap="square" lIns="0" tIns="13335" rIns="0" bIns="0" rtlCol="0">
            <a:spAutoFit/>
          </a:bodyPr>
          <a:lstStyle>
            <a:lvl1pPr>
              <a:defRPr sz="3200" b="1" i="0">
                <a:solidFill>
                  <a:srgbClr val="339933"/>
                </a:solidFill>
                <a:latin typeface="Arial"/>
                <a:ea typeface="+mj-ea"/>
                <a:cs typeface="Arial"/>
              </a:defRPr>
            </a:lvl1pPr>
          </a:lstStyle>
          <a:p>
            <a:pPr marL="12065" marR="5080">
              <a:spcBef>
                <a:spcPts val="105"/>
              </a:spcBef>
            </a:pPr>
            <a:r>
              <a:rPr lang="es-MX" sz="1800" b="0" dirty="0">
                <a:solidFill>
                  <a:schemeClr val="tx1"/>
                </a:solidFill>
                <a:latin typeface="Calibri Light" panose="020F0302020204030204" pitchFamily="34" charset="0"/>
                <a:cs typeface="Calibri Light" panose="020F0302020204030204" pitchFamily="34" charset="0"/>
              </a:rPr>
              <a:t>28 años en la Región de Los Lagos: Fiscalización forestal. Planificación, desarrollo y colaboración en gestión de PN Vicente Pérez Rosales, PN </a:t>
            </a:r>
            <a:r>
              <a:rPr lang="es-MX" sz="1800" b="0" dirty="0" err="1">
                <a:solidFill>
                  <a:schemeClr val="tx1"/>
                </a:solidFill>
                <a:latin typeface="Calibri Light" panose="020F0302020204030204" pitchFamily="34" charset="0"/>
                <a:cs typeface="Calibri Light" panose="020F0302020204030204" pitchFamily="34" charset="0"/>
              </a:rPr>
              <a:t>Puyehue</a:t>
            </a:r>
            <a:r>
              <a:rPr lang="es-MX" sz="1800" b="0" dirty="0">
                <a:solidFill>
                  <a:schemeClr val="tx1"/>
                </a:solidFill>
                <a:latin typeface="Calibri Light" panose="020F0302020204030204" pitchFamily="34" charset="0"/>
                <a:cs typeface="Calibri Light" panose="020F0302020204030204" pitchFamily="34" charset="0"/>
              </a:rPr>
              <a:t>, PN Pumalín DT y otras unidades SNASPE regionales</a:t>
            </a:r>
          </a:p>
        </p:txBody>
      </p:sp>
      <p:sp>
        <p:nvSpPr>
          <p:cNvPr id="10" name="object 3"/>
          <p:cNvSpPr txBox="1">
            <a:spLocks/>
          </p:cNvSpPr>
          <p:nvPr/>
        </p:nvSpPr>
        <p:spPr>
          <a:xfrm>
            <a:off x="2317114" y="5659983"/>
            <a:ext cx="7557770" cy="290464"/>
          </a:xfrm>
          <a:prstGeom prst="rect">
            <a:avLst/>
          </a:prstGeom>
        </p:spPr>
        <p:txBody>
          <a:bodyPr vert="horz" wrap="square" lIns="0" tIns="13335" rIns="0" bIns="0" rtlCol="0">
            <a:spAutoFit/>
          </a:bodyPr>
          <a:lstStyle>
            <a:lvl1pPr>
              <a:defRPr sz="3200" b="1" i="0">
                <a:solidFill>
                  <a:srgbClr val="339933"/>
                </a:solidFill>
                <a:latin typeface="Arial"/>
                <a:ea typeface="+mj-ea"/>
                <a:cs typeface="Arial"/>
              </a:defRPr>
            </a:lvl1pPr>
          </a:lstStyle>
          <a:p>
            <a:pPr marL="12065" marR="5080">
              <a:spcBef>
                <a:spcPts val="105"/>
              </a:spcBef>
            </a:pPr>
            <a:r>
              <a:rPr lang="es-MX" sz="1800" b="0" dirty="0">
                <a:solidFill>
                  <a:schemeClr val="tx1"/>
                </a:solidFill>
                <a:latin typeface="Calibri Light" panose="020F0302020204030204" pitchFamily="34" charset="0"/>
                <a:cs typeface="Calibri Light" panose="020F0302020204030204" pitchFamily="34" charset="0"/>
              </a:rPr>
              <a:t>28 años miembro AIFBN. Presidente AIFBN periodo 2015 – 2017</a:t>
            </a:r>
          </a:p>
        </p:txBody>
      </p:sp>
      <p:sp>
        <p:nvSpPr>
          <p:cNvPr id="11" name="2 Subtítulo"/>
          <p:cNvSpPr txBox="1">
            <a:spLocks/>
          </p:cNvSpPr>
          <p:nvPr/>
        </p:nvSpPr>
        <p:spPr>
          <a:xfrm>
            <a:off x="2895600" y="5964462"/>
            <a:ext cx="6400800" cy="7200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s-MX" sz="2800">
                <a:solidFill>
                  <a:sysClr val="windowText" lastClr="000000">
                    <a:tint val="75000"/>
                  </a:sysClr>
                </a:solidFill>
                <a:latin typeface="Calibri"/>
              </a:rPr>
              <a:t>03 de Mayo de 2022</a:t>
            </a:r>
            <a:endParaRPr lang="es-CL" sz="2800" dirty="0">
              <a:solidFill>
                <a:sysClr val="windowText" lastClr="000000">
                  <a:tint val="75000"/>
                </a:sysClr>
              </a:solidFill>
              <a:latin typeface="Calibri"/>
            </a:endParaRPr>
          </a:p>
        </p:txBody>
      </p:sp>
    </p:spTree>
    <p:extLst>
      <p:ext uri="{BB962C8B-B14F-4D97-AF65-F5344CB8AC3E}">
        <p14:creationId xmlns:p14="http://schemas.microsoft.com/office/powerpoint/2010/main" val="333058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9416" y="990018"/>
            <a:ext cx="2666384" cy="34404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65755" y="4521081"/>
            <a:ext cx="1777681" cy="230526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85" y="2060849"/>
            <a:ext cx="4736079" cy="44542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114721" y="4941168"/>
            <a:ext cx="720080"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6" name="5 Conector recto"/>
          <p:cNvCxnSpPr/>
          <p:nvPr/>
        </p:nvCxnSpPr>
        <p:spPr>
          <a:xfrm>
            <a:off x="6816080" y="3140968"/>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4799856" y="3429000"/>
            <a:ext cx="43924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4641284" y="3645024"/>
            <a:ext cx="45510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2351584" y="188641"/>
            <a:ext cx="7200802" cy="646331"/>
          </a:xfrm>
          <a:prstGeom prst="rect">
            <a:avLst/>
          </a:prstGeom>
          <a:noFill/>
          <a:ln w="9525">
            <a:solidFill>
              <a:schemeClr val="tx1"/>
            </a:solidFill>
          </a:ln>
        </p:spPr>
        <p:txBody>
          <a:bodyPr wrap="square" rtlCol="0">
            <a:spAutoFit/>
          </a:bodyPr>
          <a:lstStyle/>
          <a:p>
            <a:pPr algn="ctr"/>
            <a:r>
              <a:rPr lang="es-MX" dirty="0"/>
              <a:t>El Sistema de Evaluación del Impacto Ambiental (SEIA):  “¿Rol técnico o político al evaluar los proyectos de inversión?”</a:t>
            </a:r>
            <a:endParaRPr lang="es-CL" dirty="0"/>
          </a:p>
        </p:txBody>
      </p:sp>
    </p:spTree>
    <p:extLst>
      <p:ext uri="{BB962C8B-B14F-4D97-AF65-F5344CB8AC3E}">
        <p14:creationId xmlns:p14="http://schemas.microsoft.com/office/powerpoint/2010/main" val="3829939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Marcador de contenido"/>
          <p:cNvPicPr>
            <a:picLocks noGrp="1"/>
          </p:cNvPicPr>
          <p:nvPr>
            <p:ph idx="1"/>
          </p:nvPr>
        </p:nvPicPr>
        <p:blipFill rotWithShape="1">
          <a:blip r:embed="rId3"/>
          <a:srcRect l="1695" t="9048" r="17732" b="3712"/>
          <a:stretch/>
        </p:blipFill>
        <p:spPr bwMode="auto">
          <a:xfrm>
            <a:off x="2639616" y="764704"/>
            <a:ext cx="6768752" cy="4680520"/>
          </a:xfrm>
          <a:prstGeom prst="rect">
            <a:avLst/>
          </a:prstGeom>
          <a:ln>
            <a:noFill/>
          </a:ln>
          <a:extLst>
            <a:ext uri="{53640926-AAD7-44D8-BBD7-CCE9431645EC}">
              <a14:shadowObscured xmlns:a14="http://schemas.microsoft.com/office/drawing/2010/main"/>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4984"/>
          <a:stretch/>
        </p:blipFill>
        <p:spPr bwMode="auto">
          <a:xfrm>
            <a:off x="1991544" y="5572125"/>
            <a:ext cx="8150668" cy="11726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351584" y="188640"/>
            <a:ext cx="7200802" cy="369332"/>
          </a:xfrm>
          <a:prstGeom prst="rect">
            <a:avLst/>
          </a:prstGeom>
          <a:noFill/>
          <a:ln w="9525">
            <a:solidFill>
              <a:schemeClr val="tx1"/>
            </a:solidFill>
          </a:ln>
        </p:spPr>
        <p:txBody>
          <a:bodyPr wrap="square" rtlCol="0">
            <a:spAutoFit/>
          </a:bodyPr>
          <a:lstStyle/>
          <a:p>
            <a:pPr algn="ctr"/>
            <a:r>
              <a:rPr lang="es-MX" dirty="0"/>
              <a:t>El Sistema de Evaluación del Impacto Ambiental (SEIA) en el banquillo</a:t>
            </a:r>
            <a:endParaRPr lang="es-CL" dirty="0"/>
          </a:p>
        </p:txBody>
      </p:sp>
      <p:cxnSp>
        <p:nvCxnSpPr>
          <p:cNvPr id="7" name="6 Conector recto"/>
          <p:cNvCxnSpPr/>
          <p:nvPr/>
        </p:nvCxnSpPr>
        <p:spPr>
          <a:xfrm>
            <a:off x="7176122" y="5805264"/>
            <a:ext cx="2664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2135560" y="6093296"/>
            <a:ext cx="46085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8 Elipse"/>
          <p:cNvSpPr/>
          <p:nvPr/>
        </p:nvSpPr>
        <p:spPr>
          <a:xfrm>
            <a:off x="5346798" y="5805264"/>
            <a:ext cx="1440160" cy="352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3 Estrella de 5 puntas"/>
          <p:cNvSpPr/>
          <p:nvPr/>
        </p:nvSpPr>
        <p:spPr>
          <a:xfrm flipH="1">
            <a:off x="6672064" y="5782403"/>
            <a:ext cx="114894" cy="996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826890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558877" y="1556793"/>
            <a:ext cx="6984776" cy="1846659"/>
          </a:xfrm>
          <a:prstGeom prst="rect">
            <a:avLst/>
          </a:prstGeom>
          <a:noFill/>
          <a:ln w="9525">
            <a:solidFill>
              <a:schemeClr val="tx1"/>
            </a:solidFill>
          </a:ln>
        </p:spPr>
        <p:txBody>
          <a:bodyPr wrap="square" rtlCol="0">
            <a:spAutoFit/>
          </a:bodyPr>
          <a:lstStyle/>
          <a:p>
            <a:pPr algn="just"/>
            <a:r>
              <a:rPr lang="es-CL" sz="2400" b="1" dirty="0"/>
              <a:t>Acuerdo de Escazú</a:t>
            </a:r>
          </a:p>
          <a:p>
            <a:pPr algn="just"/>
            <a:r>
              <a:rPr lang="es-MX" dirty="0"/>
              <a:t>El Acuerdo de Escazú, busca la promoción del libre acceso a la información pública en materia ambiental por parte de la ciudadanía de los Estados parte. Promueve una mayor participación ciudadana en decisiones ambientales. Fomenta la participación ciudadana en procesos de toma de decisión sobre el desarrollo</a:t>
            </a:r>
            <a:endParaRPr lang="es-CL" dirty="0"/>
          </a:p>
        </p:txBody>
      </p:sp>
      <p:sp>
        <p:nvSpPr>
          <p:cNvPr id="5" name="4 CuadroTexto"/>
          <p:cNvSpPr txBox="1"/>
          <p:nvPr/>
        </p:nvSpPr>
        <p:spPr>
          <a:xfrm>
            <a:off x="2554313" y="3657798"/>
            <a:ext cx="6984776" cy="923330"/>
          </a:xfrm>
          <a:prstGeom prst="rect">
            <a:avLst/>
          </a:prstGeom>
          <a:noFill/>
          <a:ln w="9525">
            <a:solidFill>
              <a:schemeClr val="tx1"/>
            </a:solidFill>
          </a:ln>
        </p:spPr>
        <p:txBody>
          <a:bodyPr wrap="square" rtlCol="0">
            <a:spAutoFit/>
          </a:bodyPr>
          <a:lstStyle/>
          <a:p>
            <a:r>
              <a:rPr lang="es-MX" dirty="0"/>
              <a:t>Ratificado hasta ahora por:</a:t>
            </a:r>
          </a:p>
          <a:p>
            <a:r>
              <a:rPr lang="es-MX" dirty="0"/>
              <a:t>Argentina, México, Uruguay, Bolivia, Nicaragua, Panamá, Ecuador, entre otros</a:t>
            </a:r>
            <a:endParaRPr lang="es-CL" dirty="0"/>
          </a:p>
        </p:txBody>
      </p:sp>
      <p:sp>
        <p:nvSpPr>
          <p:cNvPr id="6" name="5 Estrella de 5 puntas"/>
          <p:cNvSpPr/>
          <p:nvPr/>
        </p:nvSpPr>
        <p:spPr>
          <a:xfrm flipH="1">
            <a:off x="2579812" y="1268760"/>
            <a:ext cx="114894" cy="996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7" name="6 Conector recto"/>
          <p:cNvCxnSpPr/>
          <p:nvPr/>
        </p:nvCxnSpPr>
        <p:spPr>
          <a:xfrm>
            <a:off x="7655186" y="2204864"/>
            <a:ext cx="1753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2602708" y="2480121"/>
            <a:ext cx="39973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6098022" y="2780928"/>
            <a:ext cx="33360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2637260" y="3068960"/>
            <a:ext cx="21542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2552031" y="4797153"/>
            <a:ext cx="6984776" cy="646331"/>
          </a:xfrm>
          <a:prstGeom prst="rect">
            <a:avLst/>
          </a:prstGeom>
          <a:noFill/>
          <a:ln w="9525">
            <a:solidFill>
              <a:schemeClr val="tx1"/>
            </a:solidFill>
          </a:ln>
        </p:spPr>
        <p:txBody>
          <a:bodyPr wrap="square" rtlCol="0">
            <a:spAutoFit/>
          </a:bodyPr>
          <a:lstStyle/>
          <a:p>
            <a:r>
              <a:rPr lang="es-MX" b="1" dirty="0"/>
              <a:t>Firmado recientemente por el Presidente </a:t>
            </a:r>
            <a:r>
              <a:rPr lang="es-MX" b="1" dirty="0" err="1"/>
              <a:t>Boric</a:t>
            </a:r>
            <a:r>
              <a:rPr lang="es-MX" b="1" dirty="0"/>
              <a:t>, pero aún no ratificado por el Congreso</a:t>
            </a:r>
            <a:endParaRPr lang="es-CL" b="1" dirty="0"/>
          </a:p>
        </p:txBody>
      </p:sp>
    </p:spTree>
    <p:extLst>
      <p:ext uri="{BB962C8B-B14F-4D97-AF65-F5344CB8AC3E}">
        <p14:creationId xmlns:p14="http://schemas.microsoft.com/office/powerpoint/2010/main" val="3255593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768" r="16242" b="20578"/>
          <a:stretch/>
        </p:blipFill>
        <p:spPr bwMode="auto">
          <a:xfrm>
            <a:off x="1775521" y="1196753"/>
            <a:ext cx="5763961" cy="545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2473524" y="332657"/>
            <a:ext cx="7200801" cy="646331"/>
          </a:xfrm>
          <a:prstGeom prst="rect">
            <a:avLst/>
          </a:prstGeom>
          <a:noFill/>
          <a:ln w="9525">
            <a:solidFill>
              <a:schemeClr val="tx1"/>
            </a:solidFill>
          </a:ln>
        </p:spPr>
        <p:txBody>
          <a:bodyPr wrap="square" rtlCol="0">
            <a:spAutoFit/>
          </a:bodyPr>
          <a:lstStyle/>
          <a:p>
            <a:pPr algn="just"/>
            <a:r>
              <a:rPr lang="es-MX" dirty="0"/>
              <a:t>El Servicio de Evaluación Ambiental (SEA) del lado de la explotación minera  y no de las Áreas Silvestres Protegidas. Ejemplo:  Parque Nacional </a:t>
            </a:r>
            <a:r>
              <a:rPr lang="es-MX" dirty="0" err="1"/>
              <a:t>Kaweskar</a:t>
            </a:r>
            <a:endParaRPr lang="es-CL" dirty="0"/>
          </a:p>
        </p:txBody>
      </p:sp>
      <p:sp>
        <p:nvSpPr>
          <p:cNvPr id="3" name="2 CuadroTexto"/>
          <p:cNvSpPr txBox="1"/>
          <p:nvPr/>
        </p:nvSpPr>
        <p:spPr>
          <a:xfrm>
            <a:off x="7968208" y="2420889"/>
            <a:ext cx="2448272" cy="1200329"/>
          </a:xfrm>
          <a:prstGeom prst="rect">
            <a:avLst/>
          </a:prstGeom>
          <a:noFill/>
          <a:ln w="9525">
            <a:solidFill>
              <a:schemeClr val="tx1"/>
            </a:solidFill>
          </a:ln>
        </p:spPr>
        <p:txBody>
          <a:bodyPr wrap="square" rtlCol="0">
            <a:spAutoFit/>
          </a:bodyPr>
          <a:lstStyle/>
          <a:p>
            <a:r>
              <a:rPr lang="es-MX" dirty="0"/>
              <a:t>Mina Invierno, localizada en isla Riesco, junto a Parque Nacional </a:t>
            </a:r>
            <a:r>
              <a:rPr lang="es-MX" dirty="0" err="1"/>
              <a:t>Kaweskar</a:t>
            </a:r>
            <a:endParaRPr lang="es-CL" dirty="0"/>
          </a:p>
        </p:txBody>
      </p:sp>
    </p:spTree>
    <p:extLst>
      <p:ext uri="{BB962C8B-B14F-4D97-AF65-F5344CB8AC3E}">
        <p14:creationId xmlns:p14="http://schemas.microsoft.com/office/powerpoint/2010/main" val="4244013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Marcador de contenido"/>
          <p:cNvPicPr>
            <a:picLocks noGrp="1"/>
          </p:cNvPicPr>
          <p:nvPr>
            <p:ph idx="1"/>
          </p:nvPr>
        </p:nvPicPr>
        <p:blipFill rotWithShape="1">
          <a:blip r:embed="rId3"/>
          <a:srcRect l="21272" t="20418" r="21569" b="35267"/>
          <a:stretch/>
        </p:blipFill>
        <p:spPr bwMode="auto">
          <a:xfrm>
            <a:off x="1909192" y="2132857"/>
            <a:ext cx="8229600" cy="3588949"/>
          </a:xfrm>
          <a:prstGeom prst="rect">
            <a:avLst/>
          </a:prstGeom>
          <a:ln w="19050">
            <a:solidFill>
              <a:schemeClr val="tx1"/>
            </a:solidFill>
          </a:ln>
          <a:extLst>
            <a:ext uri="{53640926-AAD7-44D8-BBD7-CCE9431645EC}">
              <a14:shadowObscured xmlns:a14="http://schemas.microsoft.com/office/drawing/2010/main"/>
            </a:ext>
          </a:extLst>
        </p:spPr>
      </p:pic>
      <p:sp>
        <p:nvSpPr>
          <p:cNvPr id="7" name="6 CuadroTexto"/>
          <p:cNvSpPr txBox="1"/>
          <p:nvPr/>
        </p:nvSpPr>
        <p:spPr>
          <a:xfrm>
            <a:off x="2351584" y="692696"/>
            <a:ext cx="7200801" cy="369332"/>
          </a:xfrm>
          <a:prstGeom prst="rect">
            <a:avLst/>
          </a:prstGeom>
          <a:noFill/>
          <a:ln w="9525">
            <a:solidFill>
              <a:schemeClr val="tx1"/>
            </a:solidFill>
          </a:ln>
        </p:spPr>
        <p:txBody>
          <a:bodyPr wrap="square" rtlCol="0">
            <a:spAutoFit/>
          </a:bodyPr>
          <a:lstStyle/>
          <a:p>
            <a:pPr algn="ctr"/>
            <a:r>
              <a:rPr lang="es-MX" dirty="0"/>
              <a:t>En el Proyecto de Ley SBAP, el SBAP se subordina al SEIA</a:t>
            </a:r>
          </a:p>
        </p:txBody>
      </p:sp>
      <p:cxnSp>
        <p:nvCxnSpPr>
          <p:cNvPr id="8" name="7 Conector recto"/>
          <p:cNvCxnSpPr/>
          <p:nvPr/>
        </p:nvCxnSpPr>
        <p:spPr>
          <a:xfrm>
            <a:off x="2450282" y="2780928"/>
            <a:ext cx="7200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2450282" y="3068960"/>
            <a:ext cx="4680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7950510" y="2564904"/>
            <a:ext cx="17005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2450283" y="1484785"/>
            <a:ext cx="3313855" cy="461665"/>
          </a:xfrm>
          <a:prstGeom prst="rect">
            <a:avLst/>
          </a:prstGeom>
          <a:noFill/>
        </p:spPr>
        <p:txBody>
          <a:bodyPr wrap="square" rtlCol="0">
            <a:spAutoFit/>
          </a:bodyPr>
          <a:lstStyle/>
          <a:p>
            <a:r>
              <a:rPr lang="es-CL" sz="2400" b="1" dirty="0"/>
              <a:t>Proyecto de Ley SBAP</a:t>
            </a:r>
            <a:r>
              <a:rPr lang="es-CL" sz="2400" dirty="0"/>
              <a:t>:</a:t>
            </a:r>
          </a:p>
        </p:txBody>
      </p:sp>
    </p:spTree>
    <p:extLst>
      <p:ext uri="{BB962C8B-B14F-4D97-AF65-F5344CB8AC3E}">
        <p14:creationId xmlns:p14="http://schemas.microsoft.com/office/powerpoint/2010/main" val="2930554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8371"/>
          <a:stretch/>
        </p:blipFill>
        <p:spPr bwMode="auto">
          <a:xfrm>
            <a:off x="3431704" y="1628801"/>
            <a:ext cx="5400600" cy="26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13363"/>
          <a:stretch/>
        </p:blipFill>
        <p:spPr bwMode="auto">
          <a:xfrm>
            <a:off x="2495600" y="4437113"/>
            <a:ext cx="6881268" cy="143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8011"/>
          <a:stretch/>
        </p:blipFill>
        <p:spPr bwMode="auto">
          <a:xfrm>
            <a:off x="2636193" y="5905500"/>
            <a:ext cx="7344816" cy="4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2468562" y="369531"/>
            <a:ext cx="7200801" cy="1200329"/>
          </a:xfrm>
          <a:prstGeom prst="rect">
            <a:avLst/>
          </a:prstGeom>
          <a:noFill/>
          <a:ln w="9525">
            <a:solidFill>
              <a:schemeClr val="tx1"/>
            </a:solidFill>
          </a:ln>
        </p:spPr>
        <p:txBody>
          <a:bodyPr wrap="square" rtlCol="0">
            <a:spAutoFit/>
          </a:bodyPr>
          <a:lstStyle/>
          <a:p>
            <a:r>
              <a:rPr lang="es-MX" dirty="0"/>
              <a:t>Proyecto de Ley SBAP y SEIA: </a:t>
            </a:r>
          </a:p>
          <a:p>
            <a:pPr algn="just"/>
            <a:r>
              <a:rPr lang="es-MX" b="1" dirty="0"/>
              <a:t>Evaluación de Impacto Ambiental solo a proyectos que afectan OBJETOS contenidos en las Áreas Silvestres Protegidas, no a su TERRITORIO completo</a:t>
            </a:r>
            <a:endParaRPr lang="es-CL" b="1" dirty="0"/>
          </a:p>
        </p:txBody>
      </p:sp>
      <p:cxnSp>
        <p:nvCxnSpPr>
          <p:cNvPr id="10" name="9 Conector recto"/>
          <p:cNvCxnSpPr/>
          <p:nvPr/>
        </p:nvCxnSpPr>
        <p:spPr>
          <a:xfrm>
            <a:off x="5735960" y="4653136"/>
            <a:ext cx="34563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2945582" y="4797152"/>
            <a:ext cx="6246763"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flipV="1">
            <a:off x="2999656" y="5085185"/>
            <a:ext cx="165618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18 Elipse"/>
          <p:cNvSpPr/>
          <p:nvPr/>
        </p:nvSpPr>
        <p:spPr>
          <a:xfrm>
            <a:off x="3107668" y="6008978"/>
            <a:ext cx="1548172" cy="352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05286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6 Conector recto"/>
          <p:cNvCxnSpPr/>
          <p:nvPr/>
        </p:nvCxnSpPr>
        <p:spPr>
          <a:xfrm>
            <a:off x="2682602" y="3068960"/>
            <a:ext cx="32240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1 CuadroTexto"/>
          <p:cNvSpPr txBox="1"/>
          <p:nvPr/>
        </p:nvSpPr>
        <p:spPr>
          <a:xfrm>
            <a:off x="2592834" y="1584375"/>
            <a:ext cx="3313855" cy="461665"/>
          </a:xfrm>
          <a:prstGeom prst="rect">
            <a:avLst/>
          </a:prstGeom>
          <a:noFill/>
        </p:spPr>
        <p:txBody>
          <a:bodyPr wrap="square" rtlCol="0">
            <a:spAutoFit/>
          </a:bodyPr>
          <a:lstStyle/>
          <a:p>
            <a:r>
              <a:rPr lang="es-CL" sz="2400" b="1" dirty="0"/>
              <a:t>Proyecto de Ley SBAP</a:t>
            </a:r>
            <a:r>
              <a:rPr lang="es-CL" sz="2400" dirty="0"/>
              <a:t>:</a:t>
            </a:r>
          </a:p>
        </p:txBody>
      </p:sp>
      <p:sp>
        <p:nvSpPr>
          <p:cNvPr id="10" name="9 CuadroTexto"/>
          <p:cNvSpPr txBox="1"/>
          <p:nvPr/>
        </p:nvSpPr>
        <p:spPr>
          <a:xfrm>
            <a:off x="2489199" y="4221088"/>
            <a:ext cx="7200801" cy="923330"/>
          </a:xfrm>
          <a:prstGeom prst="rect">
            <a:avLst/>
          </a:prstGeom>
          <a:noFill/>
          <a:ln w="28575">
            <a:solidFill>
              <a:srgbClr val="FF0000"/>
            </a:solidFill>
          </a:ln>
        </p:spPr>
        <p:txBody>
          <a:bodyPr wrap="square" rtlCol="0">
            <a:spAutoFit/>
          </a:bodyPr>
          <a:lstStyle/>
          <a:p>
            <a:r>
              <a:rPr lang="es-CL" dirty="0"/>
              <a:t>«El decreto que crea el área protegida deberá contener, a lo menos, la categoría de protección, la superficie, la ubicación y el o los objetos de protección…»</a:t>
            </a:r>
          </a:p>
        </p:txBody>
      </p:sp>
      <p:sp>
        <p:nvSpPr>
          <p:cNvPr id="11" name="10 CuadroTexto"/>
          <p:cNvSpPr txBox="1"/>
          <p:nvPr/>
        </p:nvSpPr>
        <p:spPr>
          <a:xfrm>
            <a:off x="2597422" y="3574758"/>
            <a:ext cx="7229330" cy="646331"/>
          </a:xfrm>
          <a:prstGeom prst="rect">
            <a:avLst/>
          </a:prstGeom>
          <a:noFill/>
        </p:spPr>
        <p:txBody>
          <a:bodyPr wrap="square" rtlCol="0">
            <a:spAutoFit/>
          </a:bodyPr>
          <a:lstStyle/>
          <a:p>
            <a:r>
              <a:rPr lang="es-ES" dirty="0"/>
              <a:t>Artículo 64° De la creación y modificación de las áreas protegidas del Estado</a:t>
            </a:r>
            <a:endParaRPr lang="es-CL" dirty="0"/>
          </a:p>
        </p:txBody>
      </p:sp>
      <p:sp>
        <p:nvSpPr>
          <p:cNvPr id="12" name="11 CuadroTexto"/>
          <p:cNvSpPr txBox="1"/>
          <p:nvPr/>
        </p:nvSpPr>
        <p:spPr>
          <a:xfrm>
            <a:off x="2682603" y="2046039"/>
            <a:ext cx="6978375" cy="369332"/>
          </a:xfrm>
          <a:prstGeom prst="rect">
            <a:avLst/>
          </a:prstGeom>
          <a:noFill/>
        </p:spPr>
        <p:txBody>
          <a:bodyPr wrap="square" rtlCol="0">
            <a:spAutoFit/>
          </a:bodyPr>
          <a:lstStyle/>
          <a:p>
            <a:r>
              <a:rPr lang="es-ES" dirty="0"/>
              <a:t>Artículo 3°.- Definiciones. Para los efectos de esta ley, se entenderá por:</a:t>
            </a:r>
            <a:endParaRPr lang="es-CL" dirty="0"/>
          </a:p>
        </p:txBody>
      </p:sp>
      <p:sp>
        <p:nvSpPr>
          <p:cNvPr id="13" name="12 CuadroTexto"/>
          <p:cNvSpPr txBox="1"/>
          <p:nvPr/>
        </p:nvSpPr>
        <p:spPr>
          <a:xfrm>
            <a:off x="2568710" y="2492897"/>
            <a:ext cx="7200801" cy="646331"/>
          </a:xfrm>
          <a:prstGeom prst="rect">
            <a:avLst/>
          </a:prstGeom>
          <a:noFill/>
          <a:ln w="28575">
            <a:solidFill>
              <a:srgbClr val="FF0000"/>
            </a:solidFill>
          </a:ln>
        </p:spPr>
        <p:txBody>
          <a:bodyPr wrap="square" rtlCol="0">
            <a:spAutoFit/>
          </a:bodyPr>
          <a:lstStyle/>
          <a:p>
            <a:r>
              <a:rPr lang="es-ES" dirty="0"/>
              <a:t>«23) Plan de manejo de áreas protegidas: plan de manejo destinado a resguardar el objeto de protección de las áreas protegidas»</a:t>
            </a:r>
            <a:endParaRPr lang="es-CL" dirty="0"/>
          </a:p>
        </p:txBody>
      </p:sp>
      <p:cxnSp>
        <p:nvCxnSpPr>
          <p:cNvPr id="16" name="15 Conector recto"/>
          <p:cNvCxnSpPr/>
          <p:nvPr/>
        </p:nvCxnSpPr>
        <p:spPr>
          <a:xfrm>
            <a:off x="7248128" y="4797152"/>
            <a:ext cx="18722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2597422" y="5085184"/>
            <a:ext cx="12663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2468562" y="369531"/>
            <a:ext cx="7200801" cy="1200329"/>
          </a:xfrm>
          <a:prstGeom prst="rect">
            <a:avLst/>
          </a:prstGeom>
          <a:noFill/>
          <a:ln w="9525">
            <a:solidFill>
              <a:schemeClr val="tx1"/>
            </a:solidFill>
          </a:ln>
        </p:spPr>
        <p:txBody>
          <a:bodyPr wrap="square" rtlCol="0">
            <a:spAutoFit/>
          </a:bodyPr>
          <a:lstStyle/>
          <a:p>
            <a:r>
              <a:rPr lang="es-MX" dirty="0"/>
              <a:t>Proyecto de Ley SBAP y SEIA: </a:t>
            </a:r>
          </a:p>
          <a:p>
            <a:pPr algn="just"/>
            <a:r>
              <a:rPr lang="es-MX" b="1" dirty="0"/>
              <a:t>Evaluación de Impacto Ambiental solo a proyectos que afectan OBJETOS contenidos en las Áreas Silvestres Protegidas, no a su TERRITORIO completo</a:t>
            </a:r>
            <a:endParaRPr lang="es-CL" b="1" dirty="0"/>
          </a:p>
        </p:txBody>
      </p:sp>
    </p:spTree>
    <p:extLst>
      <p:ext uri="{BB962C8B-B14F-4D97-AF65-F5344CB8AC3E}">
        <p14:creationId xmlns:p14="http://schemas.microsoft.com/office/powerpoint/2010/main" val="1671499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2610261" y="4725145"/>
            <a:ext cx="7200801" cy="1200329"/>
          </a:xfrm>
          <a:prstGeom prst="rect">
            <a:avLst/>
          </a:prstGeom>
          <a:noFill/>
          <a:ln w="38100">
            <a:solidFill>
              <a:srgbClr val="FFC000"/>
            </a:solidFill>
          </a:ln>
        </p:spPr>
        <p:txBody>
          <a:bodyPr wrap="square" rtlCol="0">
            <a:spAutoFit/>
          </a:bodyPr>
          <a:lstStyle/>
          <a:p>
            <a:pPr algn="just"/>
            <a:r>
              <a:rPr lang="es-MX" b="1" dirty="0"/>
              <a:t>La protección ambiental acotada a OBJETOS contenidos en las Áreas Silvestres Protegidas y no a la integralidad de su TERRITORIO, es una postura reduccionista y regresiva del mandato de protección holística de los ecosistemas contenidos en las Áreas Silvestres Protegidas</a:t>
            </a:r>
            <a:endParaRPr lang="es-CL" b="1" dirty="0"/>
          </a:p>
        </p:txBody>
      </p:sp>
      <p:sp>
        <p:nvSpPr>
          <p:cNvPr id="12" name="11 CuadroTexto"/>
          <p:cNvSpPr txBox="1"/>
          <p:nvPr/>
        </p:nvSpPr>
        <p:spPr>
          <a:xfrm>
            <a:off x="2599620" y="2317522"/>
            <a:ext cx="6978375" cy="369332"/>
          </a:xfrm>
          <a:prstGeom prst="rect">
            <a:avLst/>
          </a:prstGeom>
          <a:noFill/>
        </p:spPr>
        <p:txBody>
          <a:bodyPr wrap="square" rtlCol="0">
            <a:spAutoFit/>
          </a:bodyPr>
          <a:lstStyle/>
          <a:p>
            <a:r>
              <a:rPr lang="es-ES" dirty="0"/>
              <a:t>Artículo 63°. Proyectos o actividades al interior de áreas protegidas</a:t>
            </a:r>
            <a:endParaRPr lang="es-CL" dirty="0"/>
          </a:p>
        </p:txBody>
      </p:sp>
      <p:sp>
        <p:nvSpPr>
          <p:cNvPr id="13" name="12 CuadroTexto"/>
          <p:cNvSpPr txBox="1"/>
          <p:nvPr/>
        </p:nvSpPr>
        <p:spPr>
          <a:xfrm>
            <a:off x="2606813" y="2924945"/>
            <a:ext cx="7200801" cy="1200329"/>
          </a:xfrm>
          <a:prstGeom prst="rect">
            <a:avLst/>
          </a:prstGeom>
          <a:noFill/>
          <a:ln w="28575">
            <a:solidFill>
              <a:srgbClr val="FF0000"/>
            </a:solidFill>
          </a:ln>
        </p:spPr>
        <p:txBody>
          <a:bodyPr wrap="square" rtlCol="0">
            <a:spAutoFit/>
          </a:bodyPr>
          <a:lstStyle/>
          <a:p>
            <a:r>
              <a:rPr lang="es-MX" dirty="0"/>
              <a:t>Todo proyecto o actividad que, conforme a la legislación respectiva, se pretenda desarrollar dentro de los límites de un área protegida, deberá respetar la categoría y el objeto de protección del área y ser compatible con su plan de manejo</a:t>
            </a:r>
            <a:endParaRPr lang="es-CL" dirty="0"/>
          </a:p>
        </p:txBody>
      </p:sp>
      <p:cxnSp>
        <p:nvCxnSpPr>
          <p:cNvPr id="14" name="13 Conector recto"/>
          <p:cNvCxnSpPr/>
          <p:nvPr/>
        </p:nvCxnSpPr>
        <p:spPr>
          <a:xfrm>
            <a:off x="4871864" y="3789040"/>
            <a:ext cx="18722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2495600" y="668596"/>
            <a:ext cx="7200801" cy="1200329"/>
          </a:xfrm>
          <a:prstGeom prst="rect">
            <a:avLst/>
          </a:prstGeom>
          <a:noFill/>
          <a:ln w="9525">
            <a:solidFill>
              <a:schemeClr val="tx1"/>
            </a:solidFill>
          </a:ln>
        </p:spPr>
        <p:txBody>
          <a:bodyPr wrap="square" rtlCol="0">
            <a:spAutoFit/>
          </a:bodyPr>
          <a:lstStyle/>
          <a:p>
            <a:r>
              <a:rPr lang="es-MX" dirty="0"/>
              <a:t>Proyecto de Ley SBAP y SEIA: </a:t>
            </a:r>
          </a:p>
          <a:p>
            <a:pPr algn="just"/>
            <a:r>
              <a:rPr lang="es-MX" b="1" dirty="0"/>
              <a:t>Evaluación de Impacto Ambiental solo a proyectos que afectan OBJETOS contenidos en las Áreas Silvestres Protegidas, no a su TERRITORIO completo</a:t>
            </a:r>
            <a:endParaRPr lang="es-CL" b="1" dirty="0"/>
          </a:p>
        </p:txBody>
      </p:sp>
      <p:sp>
        <p:nvSpPr>
          <p:cNvPr id="8" name="7 CuadroTexto"/>
          <p:cNvSpPr txBox="1"/>
          <p:nvPr/>
        </p:nvSpPr>
        <p:spPr>
          <a:xfrm>
            <a:off x="2615247" y="1905189"/>
            <a:ext cx="3313855" cy="461665"/>
          </a:xfrm>
          <a:prstGeom prst="rect">
            <a:avLst/>
          </a:prstGeom>
          <a:noFill/>
        </p:spPr>
        <p:txBody>
          <a:bodyPr wrap="square" rtlCol="0">
            <a:spAutoFit/>
          </a:bodyPr>
          <a:lstStyle/>
          <a:p>
            <a:r>
              <a:rPr lang="es-CL" sz="2400" b="1" dirty="0"/>
              <a:t>Proyecto de Ley SBAP</a:t>
            </a:r>
            <a:r>
              <a:rPr lang="es-CL" sz="2400" dirty="0"/>
              <a:t>:</a:t>
            </a:r>
          </a:p>
        </p:txBody>
      </p:sp>
    </p:spTree>
    <p:extLst>
      <p:ext uri="{BB962C8B-B14F-4D97-AF65-F5344CB8AC3E}">
        <p14:creationId xmlns:p14="http://schemas.microsoft.com/office/powerpoint/2010/main" val="4213824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404664"/>
            <a:ext cx="8160907"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15681" y="1180183"/>
            <a:ext cx="5783113" cy="425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89151" y="188640"/>
            <a:ext cx="6480720" cy="923330"/>
          </a:xfrm>
          <a:prstGeom prst="rect">
            <a:avLst/>
          </a:prstGeom>
          <a:noFill/>
          <a:ln w="9525">
            <a:solidFill>
              <a:schemeClr val="tx1"/>
            </a:solidFill>
          </a:ln>
        </p:spPr>
        <p:txBody>
          <a:bodyPr wrap="square" rtlCol="0">
            <a:spAutoFit/>
          </a:bodyPr>
          <a:lstStyle/>
          <a:p>
            <a:pPr algn="ctr"/>
            <a:r>
              <a:rPr lang="es-MX" dirty="0"/>
              <a:t>¿La Institucionalidad Ambiental actual tiene  REALMENTE la fortaleza conceptual, estructural y funcional para hacerse cargo de las Áreas Silvestres Protegidas del país y mejorar su gestión….?</a:t>
            </a:r>
            <a:endParaRPr lang="es-CL" dirty="0"/>
          </a:p>
        </p:txBody>
      </p:sp>
      <p:sp>
        <p:nvSpPr>
          <p:cNvPr id="5" name="4 CuadroTexto"/>
          <p:cNvSpPr txBox="1"/>
          <p:nvPr/>
        </p:nvSpPr>
        <p:spPr>
          <a:xfrm>
            <a:off x="2841551" y="5517233"/>
            <a:ext cx="6480720" cy="1200329"/>
          </a:xfrm>
          <a:prstGeom prst="rect">
            <a:avLst/>
          </a:prstGeom>
          <a:noFill/>
          <a:ln w="9525">
            <a:solidFill>
              <a:schemeClr val="tx1"/>
            </a:solidFill>
          </a:ln>
        </p:spPr>
        <p:txBody>
          <a:bodyPr wrap="square" rtlCol="0">
            <a:spAutoFit/>
          </a:bodyPr>
          <a:lstStyle/>
          <a:p>
            <a:pPr algn="ctr"/>
            <a:r>
              <a:rPr lang="es-MX" dirty="0"/>
              <a:t>….al punto de justificar el desmantelamiento de una gestión de 52 años de CONAF  -con muy escasos recursos- administrando los parques nacionales y las reservas del país en un trabajo ,en general, bien valorado por la ciudadanía</a:t>
            </a:r>
            <a:endParaRPr lang="es-CL" dirty="0"/>
          </a:p>
        </p:txBody>
      </p:sp>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7808" y="1731973"/>
            <a:ext cx="504056" cy="441971"/>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938" y="3244019"/>
            <a:ext cx="504056" cy="441971"/>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2244" y="3224783"/>
            <a:ext cx="504056" cy="441971"/>
          </a:xfrm>
          <a:prstGeom prst="rect">
            <a:avLst/>
          </a:prstGeom>
        </p:spPr>
      </p:pic>
    </p:spTree>
    <p:extLst>
      <p:ext uri="{BB962C8B-B14F-4D97-AF65-F5344CB8AC3E}">
        <p14:creationId xmlns:p14="http://schemas.microsoft.com/office/powerpoint/2010/main" val="4149529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1774826" y="1196753"/>
            <a:ext cx="8641655" cy="5111973"/>
          </a:xfrm>
        </p:spPr>
        <p:txBody>
          <a:bodyPr>
            <a:normAutofit/>
          </a:bodyPr>
          <a:lstStyle/>
          <a:p>
            <a:pPr algn="just"/>
            <a:r>
              <a:rPr lang="es-CL" sz="2000" dirty="0"/>
              <a:t>El proyecto de ley no integra la gestión de las áreas protegidas y  de la biodiversidad con el necesario </a:t>
            </a:r>
            <a:r>
              <a:rPr lang="es-CL" sz="2000" b="1" dirty="0"/>
              <a:t>desarrollo rural de las comunidades humanas territorialmente involucradas</a:t>
            </a:r>
          </a:p>
          <a:p>
            <a:pPr algn="just"/>
            <a:endParaRPr lang="es-CL" sz="2000" b="1" dirty="0"/>
          </a:p>
          <a:p>
            <a:pPr algn="just"/>
            <a:r>
              <a:rPr lang="es-CL" sz="2000" dirty="0"/>
              <a:t>El proyecto de ley posibilita que </a:t>
            </a:r>
            <a:r>
              <a:rPr lang="es-CL" sz="2000" b="1" dirty="0"/>
              <a:t>el Estado transfiera  a terceros su obligación de financiar, administrar y gestionar  las Áreas Protegidas del Estado</a:t>
            </a:r>
            <a:r>
              <a:rPr lang="es-CL" sz="2000" dirty="0"/>
              <a:t>, mediante la tercerización contemplada  en el Art. 68°</a:t>
            </a:r>
          </a:p>
          <a:p>
            <a:pPr algn="just"/>
            <a:endParaRPr lang="es-CL" sz="2000" dirty="0"/>
          </a:p>
          <a:p>
            <a:pPr algn="just"/>
            <a:r>
              <a:rPr lang="es-CL" sz="2000" dirty="0"/>
              <a:t>El proyecto de ley </a:t>
            </a:r>
            <a:r>
              <a:rPr lang="es-CL" sz="2000" b="1" dirty="0"/>
              <a:t>crea un servicio desfinanciado</a:t>
            </a:r>
            <a:r>
              <a:rPr lang="es-CL" sz="2000" dirty="0"/>
              <a:t>, según se desprende  del Informe de la Comisión de Hacienda del Senado. </a:t>
            </a:r>
          </a:p>
          <a:p>
            <a:pPr algn="just"/>
            <a:endParaRPr lang="es-CL" sz="2000" dirty="0"/>
          </a:p>
          <a:p>
            <a:pPr algn="just"/>
            <a:r>
              <a:rPr lang="es-CL" sz="2000" dirty="0"/>
              <a:t>En un corto plazo probablemente Chile tendrá otra Constitución que seguramente fijará otras prioridades y responsabilidades del Estado y de los chilenos respecto del cuidado del medio ambiente. </a:t>
            </a:r>
            <a:r>
              <a:rPr lang="es-CL" sz="2000" b="1" dirty="0"/>
              <a:t>El proyecto de ley SBAP puede quedar obsoleto en el corto plazo</a:t>
            </a:r>
          </a:p>
        </p:txBody>
      </p:sp>
      <p:sp>
        <p:nvSpPr>
          <p:cNvPr id="2" name="1 CuadroTexto"/>
          <p:cNvSpPr txBox="1"/>
          <p:nvPr/>
        </p:nvSpPr>
        <p:spPr>
          <a:xfrm>
            <a:off x="2192338" y="275086"/>
            <a:ext cx="8064896" cy="830997"/>
          </a:xfrm>
          <a:prstGeom prst="rect">
            <a:avLst/>
          </a:prstGeom>
          <a:noFill/>
        </p:spPr>
        <p:txBody>
          <a:bodyPr wrap="square" rtlCol="0">
            <a:spAutoFit/>
          </a:bodyPr>
          <a:lstStyle/>
          <a:p>
            <a:r>
              <a:rPr lang="es-MX" sz="2400" dirty="0"/>
              <a:t>Otras aprehensiones  sobre el articulado del proyecto de ley SBAP</a:t>
            </a:r>
            <a:endParaRPr lang="es-CL" sz="2400" dirty="0"/>
          </a:p>
        </p:txBody>
      </p:sp>
    </p:spTree>
    <p:extLst>
      <p:ext uri="{BB962C8B-B14F-4D97-AF65-F5344CB8AC3E}">
        <p14:creationId xmlns:p14="http://schemas.microsoft.com/office/powerpoint/2010/main" val="207552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1524000" y="0"/>
            <a:ext cx="9144000" cy="6858000"/>
          </a:xfrm>
          <a:prstGeom prst="rect">
            <a:avLst/>
          </a:prstGeom>
          <a:blipFill>
            <a:blip r:embed="rId2" cstate="print"/>
            <a:stretch>
              <a:fillRect/>
            </a:stretch>
          </a:blipFill>
        </p:spPr>
        <p:txBody>
          <a:bodyPr wrap="square" lIns="0" tIns="0" rIns="0" bIns="0" rtlCol="0"/>
          <a:lstStyle/>
          <a:p>
            <a:pPr>
              <a:defRPr/>
            </a:pPr>
            <a:endParaRPr kern="0">
              <a:solidFill>
                <a:prstClr val="black"/>
              </a:solidFill>
            </a:endParaRPr>
          </a:p>
        </p:txBody>
      </p:sp>
      <p:sp>
        <p:nvSpPr>
          <p:cNvPr id="2" name="1 Título"/>
          <p:cNvSpPr>
            <a:spLocks noGrp="1"/>
          </p:cNvSpPr>
          <p:nvPr>
            <p:ph type="ctrTitle"/>
          </p:nvPr>
        </p:nvSpPr>
        <p:spPr>
          <a:xfrm>
            <a:off x="2209800" y="2420889"/>
            <a:ext cx="7772400" cy="1470025"/>
          </a:xfrm>
        </p:spPr>
        <p:txBody>
          <a:bodyPr>
            <a:noAutofit/>
          </a:bodyPr>
          <a:lstStyle/>
          <a:p>
            <a:r>
              <a:rPr lang="es-MX" sz="3200" dirty="0"/>
              <a:t>El proyecto SBAP y la institucionalidad ambiental en la que se inserta</a:t>
            </a:r>
            <a:br>
              <a:rPr lang="es-MX" sz="3200" dirty="0"/>
            </a:br>
            <a:r>
              <a:rPr lang="es-MX" sz="2400" dirty="0"/>
              <a:t>Importancia: Condicionamiento y subordinación del nuevo servicio a la institucionalidad ambiental y sus falencias y distorsiones</a:t>
            </a:r>
            <a:endParaRPr lang="es-CL" sz="2400" dirty="0"/>
          </a:p>
        </p:txBody>
      </p:sp>
      <p:sp>
        <p:nvSpPr>
          <p:cNvPr id="4" name="3 Subtítulo"/>
          <p:cNvSpPr>
            <a:spLocks noGrp="1"/>
          </p:cNvSpPr>
          <p:nvPr>
            <p:ph type="subTitle" idx="1"/>
          </p:nvPr>
        </p:nvSpPr>
        <p:spPr/>
        <p:txBody>
          <a:bodyPr/>
          <a:lstStyle/>
          <a:p>
            <a:endParaRPr lang="es-CL"/>
          </a:p>
        </p:txBody>
      </p:sp>
      <p:sp>
        <p:nvSpPr>
          <p:cNvPr id="6" name="2 Subtítulo"/>
          <p:cNvSpPr txBox="1">
            <a:spLocks/>
          </p:cNvSpPr>
          <p:nvPr/>
        </p:nvSpPr>
        <p:spPr>
          <a:xfrm>
            <a:off x="2895600" y="5085184"/>
            <a:ext cx="6400800" cy="7200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MX" sz="2800"/>
              <a:t>03 de Mayo de 2022</a:t>
            </a:r>
            <a:endParaRPr lang="es-CL" sz="2800" dirty="0"/>
          </a:p>
        </p:txBody>
      </p:sp>
    </p:spTree>
    <p:extLst>
      <p:ext uri="{BB962C8B-B14F-4D97-AF65-F5344CB8AC3E}">
        <p14:creationId xmlns:p14="http://schemas.microsoft.com/office/powerpoint/2010/main" val="169535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1506860" y="0"/>
            <a:ext cx="9144000" cy="6858000"/>
          </a:xfrm>
          <a:prstGeom prst="rect">
            <a:avLst/>
          </a:prstGeom>
          <a:blipFill>
            <a:blip r:embed="rId2" cstate="print"/>
            <a:stretch>
              <a:fillRect/>
            </a:stretch>
          </a:blipFill>
        </p:spPr>
        <p:txBody>
          <a:bodyPr wrap="square" lIns="0" tIns="0" rIns="0" bIns="0" rtlCol="0"/>
          <a:lstStyle/>
          <a:p>
            <a:pPr>
              <a:defRPr/>
            </a:pPr>
            <a:endParaRPr kern="0">
              <a:solidFill>
                <a:prstClr val="black"/>
              </a:solidFill>
            </a:endParaRPr>
          </a:p>
        </p:txBody>
      </p:sp>
      <p:sp>
        <p:nvSpPr>
          <p:cNvPr id="7" name="6 CuadroTexto"/>
          <p:cNvSpPr txBox="1"/>
          <p:nvPr/>
        </p:nvSpPr>
        <p:spPr>
          <a:xfrm>
            <a:off x="1719908" y="1700809"/>
            <a:ext cx="8136904" cy="3637919"/>
          </a:xfrm>
          <a:prstGeom prst="rect">
            <a:avLst/>
          </a:prstGeom>
          <a:noFill/>
        </p:spPr>
        <p:txBody>
          <a:bodyPr wrap="square" rtlCol="0">
            <a:spAutoFit/>
          </a:bodyPr>
          <a:lstStyle/>
          <a:p>
            <a:pPr marL="342900" indent="-342900" algn="just">
              <a:spcBef>
                <a:spcPct val="20000"/>
              </a:spcBef>
              <a:buFont typeface="Arial" pitchFamily="34" charset="0"/>
              <a:buChar char="•"/>
            </a:pPr>
            <a:r>
              <a:rPr lang="es-CL" dirty="0">
                <a:solidFill>
                  <a:prstClr val="black"/>
                </a:solidFill>
                <a:latin typeface="Arial Narrow" pitchFamily="34" charset="0"/>
              </a:rPr>
              <a:t>Reiteramos nuestro compromiso para participar como Agrupación, y apoyar todos los procesos destinados a enfrentar las consecuencias del calentamiento global. </a:t>
            </a:r>
          </a:p>
          <a:p>
            <a:pPr marL="342900" indent="-342900" algn="just">
              <a:spcBef>
                <a:spcPct val="20000"/>
              </a:spcBef>
              <a:buFont typeface="Arial" pitchFamily="34" charset="0"/>
              <a:buChar char="•"/>
            </a:pPr>
            <a:endParaRPr lang="es-CL" dirty="0">
              <a:solidFill>
                <a:prstClr val="black"/>
              </a:solidFill>
              <a:latin typeface="Arial Narrow" pitchFamily="34" charset="0"/>
            </a:endParaRPr>
          </a:p>
          <a:p>
            <a:pPr marL="342900" indent="-342900" algn="just">
              <a:spcBef>
                <a:spcPct val="20000"/>
              </a:spcBef>
              <a:buFont typeface="Arial" pitchFamily="34" charset="0"/>
              <a:buChar char="•"/>
            </a:pPr>
            <a:r>
              <a:rPr lang="es-CL" dirty="0">
                <a:solidFill>
                  <a:prstClr val="black"/>
                </a:solidFill>
                <a:latin typeface="Arial Narrow" pitchFamily="34" charset="0"/>
              </a:rPr>
              <a:t>Solicitamos poner pausa a la tramitación de éste, y otros proyectos que se caracterizan por  privilegiar los beneficios económicos de corto plazo en desmedro del nuestro propio futuro. </a:t>
            </a:r>
          </a:p>
          <a:p>
            <a:pPr lvl="0" algn="just">
              <a:spcBef>
                <a:spcPct val="20000"/>
              </a:spcBef>
            </a:pPr>
            <a:r>
              <a:rPr lang="es-CL" dirty="0">
                <a:solidFill>
                  <a:prstClr val="black"/>
                </a:solidFill>
                <a:latin typeface="Arial Narrow" pitchFamily="34" charset="0"/>
              </a:rPr>
              <a:t> </a:t>
            </a:r>
          </a:p>
          <a:p>
            <a:pPr marL="342900" indent="-342900" algn="just">
              <a:spcBef>
                <a:spcPct val="20000"/>
              </a:spcBef>
              <a:buFont typeface="Arial" pitchFamily="34" charset="0"/>
              <a:buChar char="•"/>
            </a:pPr>
            <a:r>
              <a:rPr lang="es-CL" b="1" dirty="0">
                <a:solidFill>
                  <a:prstClr val="black"/>
                </a:solidFill>
                <a:latin typeface="Arial Narrow" pitchFamily="34" charset="0"/>
              </a:rPr>
              <a:t>Remarcamos la necesidad de articulación con el proceso constituyente en curso y el nacimiento de un nuevo contexto para el modelo económico, los temas ambientales, el manejo sustentable la conservación y la restauración de los bosques nativos y formaciones xerofíticas,</a:t>
            </a:r>
            <a:r>
              <a:rPr lang="es-CL" dirty="0">
                <a:solidFill>
                  <a:prstClr val="black"/>
                </a:solidFill>
                <a:latin typeface="Arial Narrow" pitchFamily="34" charset="0"/>
              </a:rPr>
              <a:t> que  dará nuevas luces para el fortalecimiento de la gestión pública de conservación de la diversidad biológica y cultural de los territorios, reforzando el rol e importancia las áreas protegidas por el Estado.</a:t>
            </a:r>
          </a:p>
        </p:txBody>
      </p:sp>
    </p:spTree>
    <p:extLst>
      <p:ext uri="{BB962C8B-B14F-4D97-AF65-F5344CB8AC3E}">
        <p14:creationId xmlns:p14="http://schemas.microsoft.com/office/powerpoint/2010/main" val="2993649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1524000" y="0"/>
            <a:ext cx="9144000" cy="6858000"/>
          </a:xfrm>
          <a:prstGeom prst="rect">
            <a:avLst/>
          </a:prstGeom>
          <a:blipFill>
            <a:blip r:embed="rId2" cstate="print"/>
            <a:stretch>
              <a:fillRect/>
            </a:stretch>
          </a:blipFill>
        </p:spPr>
        <p:txBody>
          <a:bodyPr wrap="square" lIns="0" tIns="0" rIns="0" bIns="0" rtlCol="0"/>
          <a:lstStyle/>
          <a:p>
            <a:pPr>
              <a:defRPr/>
            </a:pPr>
            <a:endParaRPr kern="0">
              <a:solidFill>
                <a:prstClr val="black"/>
              </a:solidFill>
            </a:endParaRPr>
          </a:p>
        </p:txBody>
      </p:sp>
      <p:sp>
        <p:nvSpPr>
          <p:cNvPr id="2" name="1 Título"/>
          <p:cNvSpPr>
            <a:spLocks noGrp="1"/>
          </p:cNvSpPr>
          <p:nvPr>
            <p:ph type="ctrTitle"/>
          </p:nvPr>
        </p:nvSpPr>
        <p:spPr>
          <a:xfrm>
            <a:off x="2209800" y="2420889"/>
            <a:ext cx="7772400" cy="1470025"/>
          </a:xfrm>
        </p:spPr>
        <p:txBody>
          <a:bodyPr>
            <a:noAutofit/>
          </a:bodyPr>
          <a:lstStyle/>
          <a:p>
            <a:r>
              <a:rPr lang="es-MX" sz="3200" dirty="0"/>
              <a:t>Muchas Gracias</a:t>
            </a:r>
            <a:endParaRPr lang="es-CL" sz="3200" dirty="0"/>
          </a:p>
        </p:txBody>
      </p:sp>
      <p:sp>
        <p:nvSpPr>
          <p:cNvPr id="3" name="2 Subtítulo"/>
          <p:cNvSpPr>
            <a:spLocks noGrp="1"/>
          </p:cNvSpPr>
          <p:nvPr>
            <p:ph type="subTitle" idx="1"/>
          </p:nvPr>
        </p:nvSpPr>
        <p:spPr>
          <a:xfrm>
            <a:off x="2895600" y="5085184"/>
            <a:ext cx="6400800" cy="720080"/>
          </a:xfrm>
        </p:spPr>
        <p:txBody>
          <a:bodyPr>
            <a:normAutofit/>
          </a:bodyPr>
          <a:lstStyle/>
          <a:p>
            <a:r>
              <a:rPr lang="es-MX" sz="2800" dirty="0"/>
              <a:t>03 de Mayo de 2022</a:t>
            </a:r>
            <a:endParaRPr lang="es-CL" sz="2800" dirty="0"/>
          </a:p>
        </p:txBody>
      </p:sp>
    </p:spTree>
    <p:extLst>
      <p:ext uri="{BB962C8B-B14F-4D97-AF65-F5344CB8AC3E}">
        <p14:creationId xmlns:p14="http://schemas.microsoft.com/office/powerpoint/2010/main" val="3656318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448" t="15463" r="36094" b="24160"/>
          <a:stretch/>
        </p:blipFill>
        <p:spPr bwMode="auto">
          <a:xfrm>
            <a:off x="1775520" y="620689"/>
            <a:ext cx="5061520" cy="546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7032105" y="1772817"/>
            <a:ext cx="3384377" cy="3693319"/>
          </a:xfrm>
          <a:prstGeom prst="rect">
            <a:avLst/>
          </a:prstGeom>
          <a:noFill/>
          <a:ln w="9525">
            <a:solidFill>
              <a:schemeClr val="tx1"/>
            </a:solidFill>
          </a:ln>
        </p:spPr>
        <p:txBody>
          <a:bodyPr wrap="square" rtlCol="0">
            <a:spAutoFit/>
          </a:bodyPr>
          <a:lstStyle/>
          <a:p>
            <a:pPr algn="just"/>
            <a:r>
              <a:rPr lang="es-MX" dirty="0"/>
              <a:t>El accionar de la institucionalidad ambiental creada en virtud de la Ley de Bases del Medio Ambiente ha evidenciado que su objetivo tácito primordial es canalizar la inversión privada y pública, sorteando las condicionantes ambientales</a:t>
            </a:r>
          </a:p>
          <a:p>
            <a:pPr algn="just"/>
            <a:endParaRPr lang="es-MX" dirty="0"/>
          </a:p>
          <a:p>
            <a:pPr algn="just"/>
            <a:r>
              <a:rPr lang="es-MX" dirty="0"/>
              <a:t>Objetivo muy acorde con el esquema económico neoliberal  predominante en los últimos 40 años</a:t>
            </a:r>
            <a:endParaRPr lang="es-CL" dirty="0"/>
          </a:p>
        </p:txBody>
      </p:sp>
      <p:cxnSp>
        <p:nvCxnSpPr>
          <p:cNvPr id="4" name="3 Conector recto"/>
          <p:cNvCxnSpPr/>
          <p:nvPr/>
        </p:nvCxnSpPr>
        <p:spPr>
          <a:xfrm>
            <a:off x="3431704" y="2564904"/>
            <a:ext cx="3033070"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6" name="5 Conector recto"/>
          <p:cNvCxnSpPr/>
          <p:nvPr/>
        </p:nvCxnSpPr>
        <p:spPr>
          <a:xfrm>
            <a:off x="9192344" y="2924945"/>
            <a:ext cx="1190204" cy="1"/>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9" name="8 Conector recto"/>
          <p:cNvCxnSpPr/>
          <p:nvPr/>
        </p:nvCxnSpPr>
        <p:spPr>
          <a:xfrm>
            <a:off x="7104112" y="3212977"/>
            <a:ext cx="3168352"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11" name="10 Conector recto"/>
          <p:cNvCxnSpPr/>
          <p:nvPr/>
        </p:nvCxnSpPr>
        <p:spPr>
          <a:xfrm>
            <a:off x="7104112" y="3448561"/>
            <a:ext cx="3168352"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13" name="12 Conector recto"/>
          <p:cNvCxnSpPr/>
          <p:nvPr/>
        </p:nvCxnSpPr>
        <p:spPr>
          <a:xfrm>
            <a:off x="7104112" y="3717033"/>
            <a:ext cx="3168352" cy="1"/>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15" name="14 Conector recto"/>
          <p:cNvCxnSpPr/>
          <p:nvPr/>
        </p:nvCxnSpPr>
        <p:spPr>
          <a:xfrm>
            <a:off x="7104112" y="4005065"/>
            <a:ext cx="1190204" cy="1"/>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8440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404664"/>
            <a:ext cx="8160907"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07060" y="1556792"/>
            <a:ext cx="6580620" cy="483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707060" y="476672"/>
            <a:ext cx="6480720" cy="923330"/>
          </a:xfrm>
          <a:prstGeom prst="rect">
            <a:avLst/>
          </a:prstGeom>
          <a:noFill/>
          <a:ln w="9525">
            <a:solidFill>
              <a:schemeClr val="tx1"/>
            </a:solidFill>
          </a:ln>
        </p:spPr>
        <p:txBody>
          <a:bodyPr wrap="square" rtlCol="0">
            <a:spAutoFit/>
          </a:bodyPr>
          <a:lstStyle/>
          <a:p>
            <a:pPr algn="just"/>
            <a:r>
              <a:rPr lang="es-MX" dirty="0"/>
              <a:t>La Institucionalidad Ambiental que hoy existe ha sido construida para satisfacer dicho objetivo tácito desarrollista. Su estructura, sus interrelaciones internas, sus énfasis políticos , son funcionales a ello</a:t>
            </a:r>
            <a:endParaRPr lang="es-CL" dirty="0"/>
          </a:p>
        </p:txBody>
      </p:sp>
    </p:spTree>
    <p:extLst>
      <p:ext uri="{BB962C8B-B14F-4D97-AF65-F5344CB8AC3E}">
        <p14:creationId xmlns:p14="http://schemas.microsoft.com/office/powerpoint/2010/main" val="3378809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98329" y="1638529"/>
            <a:ext cx="6580620" cy="483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598329" y="332656"/>
            <a:ext cx="6480720" cy="1477328"/>
          </a:xfrm>
          <a:prstGeom prst="rect">
            <a:avLst/>
          </a:prstGeom>
          <a:noFill/>
          <a:ln w="9525">
            <a:solidFill>
              <a:schemeClr val="tx1"/>
            </a:solidFill>
          </a:ln>
        </p:spPr>
        <p:txBody>
          <a:bodyPr wrap="square" rtlCol="0">
            <a:spAutoFit/>
          </a:bodyPr>
          <a:lstStyle/>
          <a:p>
            <a:pPr algn="just"/>
            <a:r>
              <a:rPr lang="es-MX" dirty="0"/>
              <a:t>El Consejo de Ministros para la Sustentabilidad (CMS) constituye el ente de máxima autoridad dentro del Ministerio del Medio Ambiente. Su anuencia es decisiva en los procesos de mayor importancia, especialmente en lo relativo a Áreas Silvestres Protegidas</a:t>
            </a:r>
            <a:endParaRPr lang="es-CL" dirty="0"/>
          </a:p>
        </p:txBody>
      </p:sp>
      <p:sp>
        <p:nvSpPr>
          <p:cNvPr id="4" name="3 Flecha derecha"/>
          <p:cNvSpPr/>
          <p:nvPr/>
        </p:nvSpPr>
        <p:spPr>
          <a:xfrm>
            <a:off x="2346301" y="2276872"/>
            <a:ext cx="504056"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947933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3592" y="1772817"/>
            <a:ext cx="7289976" cy="460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643411" y="476673"/>
            <a:ext cx="6552728" cy="1200329"/>
          </a:xfrm>
          <a:prstGeom prst="rect">
            <a:avLst/>
          </a:prstGeom>
          <a:noFill/>
          <a:ln w="9525">
            <a:solidFill>
              <a:schemeClr val="tx1"/>
            </a:solidFill>
          </a:ln>
        </p:spPr>
        <p:txBody>
          <a:bodyPr wrap="square" rtlCol="0">
            <a:spAutoFit/>
          </a:bodyPr>
          <a:lstStyle/>
          <a:p>
            <a:pPr algn="just"/>
            <a:r>
              <a:rPr lang="es-MX" dirty="0"/>
              <a:t>Sin embargo, el Consejo de Ministros para la Sustentabilidad ha demostrado en sus actuaciones que su interés final es favorecer los intereses sectoriales que representan, por sobre consideraciones medioambientales</a:t>
            </a:r>
            <a:endParaRPr lang="es-CL" dirty="0"/>
          </a:p>
        </p:txBody>
      </p:sp>
      <p:cxnSp>
        <p:nvCxnSpPr>
          <p:cNvPr id="5" name="4 Conector recto"/>
          <p:cNvCxnSpPr>
            <a:endCxn id="3" idx="3"/>
          </p:cNvCxnSpPr>
          <p:nvPr/>
        </p:nvCxnSpPr>
        <p:spPr>
          <a:xfrm>
            <a:off x="6240017" y="1076837"/>
            <a:ext cx="2956123" cy="1"/>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8" name="7 Conector recto"/>
          <p:cNvCxnSpPr/>
          <p:nvPr/>
        </p:nvCxnSpPr>
        <p:spPr>
          <a:xfrm>
            <a:off x="2783632" y="1340769"/>
            <a:ext cx="3600400" cy="1"/>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87390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4" y="368300"/>
            <a:ext cx="8156575"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3570"/>
          <a:stretch/>
        </p:blipFill>
        <p:spPr bwMode="auto">
          <a:xfrm>
            <a:off x="2135561" y="2628528"/>
            <a:ext cx="8201205" cy="21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5591944" y="836712"/>
            <a:ext cx="453650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7" name="6 Conector recto"/>
          <p:cNvCxnSpPr/>
          <p:nvPr/>
        </p:nvCxnSpPr>
        <p:spPr>
          <a:xfrm>
            <a:off x="2482974" y="3933056"/>
            <a:ext cx="6552728"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9" name="8 Conector recto"/>
          <p:cNvCxnSpPr/>
          <p:nvPr/>
        </p:nvCxnSpPr>
        <p:spPr>
          <a:xfrm>
            <a:off x="2555887" y="4221088"/>
            <a:ext cx="5845274"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cxnSp>
        <p:nvCxnSpPr>
          <p:cNvPr id="11" name="10 Conector recto"/>
          <p:cNvCxnSpPr/>
          <p:nvPr/>
        </p:nvCxnSpPr>
        <p:spPr>
          <a:xfrm>
            <a:off x="8863601" y="3573016"/>
            <a:ext cx="612068" cy="0"/>
          </a:xfrm>
          <a:prstGeom prst="line">
            <a:avLst/>
          </a:prstGeom>
          <a:ln>
            <a:solidFill>
              <a:srgbClr val="FF0000">
                <a:alpha val="69804"/>
              </a:srgbClr>
            </a:solidFill>
          </a:ln>
        </p:spPr>
        <p:style>
          <a:lnRef idx="3">
            <a:schemeClr val="accent6"/>
          </a:lnRef>
          <a:fillRef idx="0">
            <a:schemeClr val="accent6"/>
          </a:fillRef>
          <a:effectRef idx="2">
            <a:schemeClr val="accent6"/>
          </a:effectRef>
          <a:fontRef idx="minor">
            <a:schemeClr val="tx1"/>
          </a:fontRef>
        </p:style>
      </p:cxnSp>
      <p:sp>
        <p:nvSpPr>
          <p:cNvPr id="3" name="2 CuadroTexto"/>
          <p:cNvSpPr txBox="1"/>
          <p:nvPr/>
        </p:nvSpPr>
        <p:spPr>
          <a:xfrm>
            <a:off x="1775521" y="620688"/>
            <a:ext cx="8295778" cy="369332"/>
          </a:xfrm>
          <a:prstGeom prst="rect">
            <a:avLst/>
          </a:prstGeom>
          <a:noFill/>
          <a:ln w="9525">
            <a:solidFill>
              <a:schemeClr val="tx1"/>
            </a:solidFill>
          </a:ln>
        </p:spPr>
        <p:txBody>
          <a:bodyPr wrap="square" rtlCol="0">
            <a:spAutoFit/>
          </a:bodyPr>
          <a:lstStyle/>
          <a:p>
            <a:r>
              <a:rPr lang="es-MX" dirty="0"/>
              <a:t>Percepciones sobre el Consejo de Ministros para la Sustentabilidad: Fundación </a:t>
            </a:r>
            <a:r>
              <a:rPr lang="es-MX" dirty="0" err="1"/>
              <a:t>Terram</a:t>
            </a:r>
            <a:endParaRPr lang="es-CL"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7363"/>
          <a:stretch/>
        </p:blipFill>
        <p:spPr bwMode="auto">
          <a:xfrm>
            <a:off x="1870094" y="1436601"/>
            <a:ext cx="8201205" cy="105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9998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1870</Words>
  <Application>Microsoft Macintosh PowerPoint</Application>
  <PresentationFormat>Panorámica</PresentationFormat>
  <Paragraphs>93</Paragraphs>
  <Slides>41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41</vt:i4>
      </vt:variant>
    </vt:vector>
  </HeadingPairs>
  <TitlesOfParts>
    <vt:vector size="46" baseType="lpstr">
      <vt:lpstr>Arial</vt:lpstr>
      <vt:lpstr>Arial Narrow</vt:lpstr>
      <vt:lpstr>Calibri</vt:lpstr>
      <vt:lpstr>Calibri Light</vt:lpstr>
      <vt:lpstr>Tema de Office</vt:lpstr>
      <vt:lpstr>Planteamiento de la Agrupación de Ingenieros Forestales por el Bosque Nativo acerca del Proyecto de Ley que crea el Servicio de Biodiversidad y Áreas Protegidas (SBAP)</vt:lpstr>
      <vt:lpstr> Integrada por mas de 150 socias y socios a lo largo de todo Chile y extranjero, de variadas profesiones. Académicos de la U de Chile, U de Concepción, U Austral de Chile, U de Aysén, profesionales de Conaf, investigadores de INFOR, silvicultores, propietarios de bosque nativo.    Nuestra misión consiste en promover el desarrollo forestal sustentable con énfasis en el bosque nativo y la distribución equitativa de los beneficios de este recurso a toda la sociedad, en asociación con otros grupos, instituciones y/o personas que compartan sus valores </vt:lpstr>
      <vt:lpstr>Ingeniero Forestal U. de Chile. Tesis de grado: Plan de Interpretación en Parque Nacional Queulat (1992) </vt:lpstr>
      <vt:lpstr>El proyecto SBAP y la institucionalidad ambiental en la que se inserta Importancia: Condicionamiento y subordinación del nuevo servicio a la institucionalidad ambiental y sus falencias y distorsiones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Planteamiento de la Agrupación de Ingenieros Forestales por el Bosque Nativo acerca del Proyecto de Ley que crea el Servicio de Biodiversidad y Áreas Protegidas (SBAP)</dc:title>
  <dc:creator>Microsoft Office User</dc:creator>
  <cp:lastModifiedBy>Microsoft Office User</cp:lastModifiedBy>
  <cp:revision>1</cp:revision>
  <dcterms:created xsi:type="dcterms:W3CDTF">2022-05-04T13:04:48Z</dcterms:created>
  <dcterms:modified xsi:type="dcterms:W3CDTF">2022-05-04T13:11:15Z</dcterms:modified>
</cp:coreProperties>
</file>